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50"/>
  </p:notesMasterIdLst>
  <p:sldIdLst>
    <p:sldId id="329" r:id="rId5"/>
    <p:sldId id="257" r:id="rId6"/>
    <p:sldId id="348" r:id="rId7"/>
    <p:sldId id="331" r:id="rId8"/>
    <p:sldId id="333" r:id="rId9"/>
    <p:sldId id="334" r:id="rId10"/>
    <p:sldId id="261" r:id="rId11"/>
    <p:sldId id="332" r:id="rId12"/>
    <p:sldId id="335" r:id="rId13"/>
    <p:sldId id="263" r:id="rId14"/>
    <p:sldId id="262" r:id="rId15"/>
    <p:sldId id="260" r:id="rId16"/>
    <p:sldId id="264" r:id="rId17"/>
    <p:sldId id="265" r:id="rId18"/>
    <p:sldId id="336" r:id="rId19"/>
    <p:sldId id="267" r:id="rId20"/>
    <p:sldId id="317" r:id="rId21"/>
    <p:sldId id="269" r:id="rId22"/>
    <p:sldId id="270" r:id="rId23"/>
    <p:sldId id="313" r:id="rId24"/>
    <p:sldId id="337" r:id="rId25"/>
    <p:sldId id="268" r:id="rId26"/>
    <p:sldId id="351" r:id="rId27"/>
    <p:sldId id="288" r:id="rId28"/>
    <p:sldId id="291" r:id="rId29"/>
    <p:sldId id="292" r:id="rId30"/>
    <p:sldId id="293" r:id="rId31"/>
    <p:sldId id="295" r:id="rId32"/>
    <p:sldId id="296" r:id="rId33"/>
    <p:sldId id="298" r:id="rId34"/>
    <p:sldId id="349" r:id="rId35"/>
    <p:sldId id="350" r:id="rId36"/>
    <p:sldId id="338" r:id="rId37"/>
    <p:sldId id="299" r:id="rId38"/>
    <p:sldId id="339" r:id="rId39"/>
    <p:sldId id="340" r:id="rId40"/>
    <p:sldId id="342" r:id="rId41"/>
    <p:sldId id="341" r:id="rId42"/>
    <p:sldId id="343" r:id="rId43"/>
    <p:sldId id="300" r:id="rId44"/>
    <p:sldId id="345" r:id="rId45"/>
    <p:sldId id="301" r:id="rId46"/>
    <p:sldId id="346" r:id="rId47"/>
    <p:sldId id="330" r:id="rId48"/>
    <p:sldId id="347" r:id="rId49"/>
  </p:sldIdLst>
  <p:sldSz cx="12192000" cy="68580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200" kern="1200">
        <a:solidFill>
          <a:schemeClr val="tx1"/>
        </a:solidFill>
        <a:latin typeface="Verdana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200" kern="1200">
        <a:solidFill>
          <a:schemeClr val="tx1"/>
        </a:solidFill>
        <a:latin typeface="Verdana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200" kern="1200">
        <a:solidFill>
          <a:schemeClr val="tx1"/>
        </a:solidFill>
        <a:latin typeface="Verdana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200" kern="1200">
        <a:solidFill>
          <a:schemeClr val="tx1"/>
        </a:solidFill>
        <a:latin typeface="Verdana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200" kern="1200">
        <a:solidFill>
          <a:schemeClr val="tx1"/>
        </a:solidFill>
        <a:latin typeface="Verdana" pitchFamily="34" charset="0"/>
        <a:ea typeface="+mn-ea"/>
        <a:cs typeface="+mn-cs"/>
      </a:defRPr>
    </a:lvl5pPr>
    <a:lvl6pPr marL="2286000" algn="l" defTabSz="914400" rtl="0" eaLnBrk="1" latinLnBrk="0" hangingPunct="1">
      <a:defRPr sz="2200" kern="1200">
        <a:solidFill>
          <a:schemeClr val="tx1"/>
        </a:solidFill>
        <a:latin typeface="Verdana" pitchFamily="34" charset="0"/>
        <a:ea typeface="+mn-ea"/>
        <a:cs typeface="+mn-cs"/>
      </a:defRPr>
    </a:lvl6pPr>
    <a:lvl7pPr marL="2743200" algn="l" defTabSz="914400" rtl="0" eaLnBrk="1" latinLnBrk="0" hangingPunct="1">
      <a:defRPr sz="2200" kern="1200">
        <a:solidFill>
          <a:schemeClr val="tx1"/>
        </a:solidFill>
        <a:latin typeface="Verdana" pitchFamily="34" charset="0"/>
        <a:ea typeface="+mn-ea"/>
        <a:cs typeface="+mn-cs"/>
      </a:defRPr>
    </a:lvl7pPr>
    <a:lvl8pPr marL="3200400" algn="l" defTabSz="914400" rtl="0" eaLnBrk="1" latinLnBrk="0" hangingPunct="1">
      <a:defRPr sz="2200" kern="1200">
        <a:solidFill>
          <a:schemeClr val="tx1"/>
        </a:solidFill>
        <a:latin typeface="Verdana" pitchFamily="34" charset="0"/>
        <a:ea typeface="+mn-ea"/>
        <a:cs typeface="+mn-cs"/>
      </a:defRPr>
    </a:lvl8pPr>
    <a:lvl9pPr marL="3657600" algn="l" defTabSz="914400" rtl="0" eaLnBrk="1" latinLnBrk="0" hangingPunct="1">
      <a:defRPr sz="2200" kern="1200">
        <a:solidFill>
          <a:schemeClr val="tx1"/>
        </a:solidFill>
        <a:latin typeface="Verdana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75" autoAdjust="0"/>
    <p:restoredTop sz="94767" autoAdjust="0"/>
  </p:normalViewPr>
  <p:slideViewPr>
    <p:cSldViewPr snapToGrid="0">
      <p:cViewPr varScale="1">
        <p:scale>
          <a:sx n="109" d="100"/>
          <a:sy n="109" d="100"/>
        </p:scale>
        <p:origin x="49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8" Type="http://schemas.openxmlformats.org/officeDocument/2006/relationships/slide" Target="slides/slide4.xml"/><Relationship Id="rId5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BF503E-AF1A-4F62-B8EF-9A7FA55C21CD}" type="datetimeFigureOut">
              <a:rPr lang="nl-NL" smtClean="0"/>
              <a:t>29-4-2025</a:t>
            </a:fld>
            <a:endParaRPr lang="nl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7A0A4C-D6C6-4312-A3C8-56D5DBDA76BF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171487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7A0A4C-D6C6-4312-A3C8-56D5DBDA76BF}" type="slidenum">
              <a:rPr lang="nl-NL" smtClean="0"/>
              <a:t>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807220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7A0A4C-D6C6-4312-A3C8-56D5DBDA76BF}" type="slidenum">
              <a:rPr lang="nl-NL" smtClean="0"/>
              <a:t>14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0225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7A0A4C-D6C6-4312-A3C8-56D5DBDA76BF}" type="slidenum">
              <a:rPr lang="nl-NL" smtClean="0"/>
              <a:t>15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507190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7A0A4C-D6C6-4312-A3C8-56D5DBDA76BF}" type="slidenum">
              <a:rPr lang="nl-NL" smtClean="0"/>
              <a:t>19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579163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7A0A4C-D6C6-4312-A3C8-56D5DBDA76BF}" type="slidenum">
              <a:rPr lang="nl-NL" smtClean="0"/>
              <a:t>22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961039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7A0A4C-D6C6-4312-A3C8-56D5DBDA76BF}" type="slidenum">
              <a:rPr lang="nl-NL" smtClean="0"/>
              <a:t>25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235107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7A0A4C-D6C6-4312-A3C8-56D5DBDA76BF}" type="slidenum">
              <a:rPr lang="nl-NL" smtClean="0"/>
              <a:t>45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664476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7A0A4C-D6C6-4312-A3C8-56D5DBDA76BF}" type="slidenum">
              <a:rPr lang="nl-NL" smtClean="0"/>
              <a:t>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554833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7A0A4C-D6C6-4312-A3C8-56D5DBDA76BF}" type="slidenum">
              <a:rPr lang="nl-NL" smtClean="0"/>
              <a:t>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33659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7A0A4C-D6C6-4312-A3C8-56D5DBDA76BF}" type="slidenum">
              <a:rPr lang="nl-NL" smtClean="0"/>
              <a:t>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922048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7A0A4C-D6C6-4312-A3C8-56D5DBDA76BF}" type="slidenum">
              <a:rPr lang="nl-NL" smtClean="0"/>
              <a:t>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371676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7A0A4C-D6C6-4312-A3C8-56D5DBDA76BF}" type="slidenum">
              <a:rPr lang="nl-NL" smtClean="0"/>
              <a:t>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194682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7A0A4C-D6C6-4312-A3C8-56D5DBDA76BF}" type="slidenum">
              <a:rPr lang="nl-NL" smtClean="0"/>
              <a:t>10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988396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7A0A4C-D6C6-4312-A3C8-56D5DBDA76BF}" type="slidenum">
              <a:rPr lang="nl-NL" smtClean="0"/>
              <a:t>11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316788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Populatie</a:t>
            </a:r>
            <a:r>
              <a:rPr lang="en-US" dirty="0" smtClean="0"/>
              <a:t> vs </a:t>
            </a:r>
            <a:r>
              <a:rPr lang="en-US" dirty="0" err="1" smtClean="0"/>
              <a:t>steekproef</a:t>
            </a:r>
            <a:r>
              <a:rPr lang="en-US" dirty="0" smtClean="0"/>
              <a:t>: </a:t>
            </a:r>
            <a:r>
              <a:rPr lang="en-US" dirty="0" err="1" smtClean="0"/>
              <a:t>plaatje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7A0A4C-D6C6-4312-A3C8-56D5DBDA76BF}" type="slidenum">
              <a:rPr lang="nl-NL" smtClean="0"/>
              <a:t>13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726115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89" descr="Bar_Right"/>
          <p:cNvSpPr>
            <a:spLocks noChangeArrowheads="1"/>
          </p:cNvSpPr>
          <p:nvPr/>
        </p:nvSpPr>
        <p:spPr bwMode="auto">
          <a:xfrm>
            <a:off x="6096000" y="0"/>
            <a:ext cx="6096000" cy="6858000"/>
          </a:xfrm>
          <a:prstGeom prst="rect">
            <a:avLst/>
          </a:prstGeom>
          <a:solidFill>
            <a:srgbClr val="E17000"/>
          </a:solidFill>
          <a:ln>
            <a:noFill/>
          </a:ln>
          <a:effectLst/>
          <a:extLst/>
        </p:spPr>
        <p:txBody>
          <a:bodyPr wrap="none" lIns="0" tIns="0" rIns="0" bIns="0" anchor="ctr"/>
          <a:lstStyle/>
          <a:p>
            <a:pPr algn="ctr" eaLnBrk="0" hangingPunct="0">
              <a:spcBef>
                <a:spcPct val="50000"/>
              </a:spcBef>
              <a:defRPr/>
            </a:pPr>
            <a:endParaRPr lang="nl-NL" sz="2600">
              <a:solidFill>
                <a:schemeClr val="bg1"/>
              </a:solidFill>
            </a:endParaRPr>
          </a:p>
        </p:txBody>
      </p:sp>
      <p:sp>
        <p:nvSpPr>
          <p:cNvPr id="5" name="Rectangle 157"/>
          <p:cNvSpPr>
            <a:spLocks noChangeArrowheads="1"/>
          </p:cNvSpPr>
          <p:nvPr/>
        </p:nvSpPr>
        <p:spPr bwMode="auto">
          <a:xfrm>
            <a:off x="6578601" y="2474914"/>
            <a:ext cx="4798484" cy="94297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anchor="ctr"/>
          <a:lstStyle/>
          <a:p>
            <a:pPr eaLnBrk="0" hangingPunct="0">
              <a:defRPr/>
            </a:pPr>
            <a:endParaRPr lang="nl-NL" sz="2600">
              <a:solidFill>
                <a:schemeClr val="bg1"/>
              </a:solidFill>
            </a:endParaRPr>
          </a:p>
        </p:txBody>
      </p:sp>
      <p:pic>
        <p:nvPicPr>
          <p:cNvPr id="9" name="LogoLandmacht" descr="Placeholder_Department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192000" cy="2001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veBenaming"/>
          <p:cNvSpPr txBox="1">
            <a:spLocks noChangeArrowheads="1"/>
          </p:cNvSpPr>
          <p:nvPr/>
        </p:nvSpPr>
        <p:spPr bwMode="auto">
          <a:xfrm>
            <a:off x="6576485" y="5386389"/>
            <a:ext cx="5183716" cy="287337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lIns="90000" tIns="0" rIns="0" bIns="0" anchor="b"/>
          <a:lstStyle/>
          <a:p>
            <a:pPr eaLnBrk="0" hangingPunct="0">
              <a:spcBef>
                <a:spcPct val="50000"/>
              </a:spcBef>
              <a:defRPr/>
            </a:pPr>
            <a:r>
              <a:rPr lang="nl-NL" sz="1400" dirty="0">
                <a:solidFill>
                  <a:schemeClr val="bg1"/>
                </a:solidFill>
                <a:latin typeface="+mn-lt"/>
              </a:rPr>
              <a:t>DOSCO</a:t>
            </a:r>
          </a:p>
        </p:txBody>
      </p:sp>
      <p:sp>
        <p:nvSpPr>
          <p:cNvPr id="11" name="Afdeling"/>
          <p:cNvSpPr txBox="1">
            <a:spLocks noChangeArrowheads="1"/>
          </p:cNvSpPr>
          <p:nvPr/>
        </p:nvSpPr>
        <p:spPr bwMode="auto">
          <a:xfrm>
            <a:off x="6576484" y="5746751"/>
            <a:ext cx="5181600" cy="201613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lIns="90000" tIns="0" rIns="0" bIns="0"/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sz="1200" dirty="0" smtClean="0">
                <a:solidFill>
                  <a:schemeClr val="bg1"/>
                </a:solidFill>
                <a:latin typeface="+mn-lt"/>
                <a:ea typeface="Verdana" panose="020B0604030504040204" pitchFamily="34" charset="0"/>
              </a:rPr>
              <a:t>Dr.</a:t>
            </a:r>
            <a:r>
              <a:rPr lang="en-US" sz="1200" baseline="0" dirty="0" smtClean="0">
                <a:solidFill>
                  <a:schemeClr val="bg1"/>
                </a:solidFill>
                <a:latin typeface="+mn-lt"/>
                <a:ea typeface="Verdana" panose="020B0604030504040204" pitchFamily="34" charset="0"/>
              </a:rPr>
              <a:t> </a:t>
            </a:r>
            <a:r>
              <a:rPr lang="en-US" sz="1200" baseline="0" dirty="0" err="1" smtClean="0">
                <a:solidFill>
                  <a:schemeClr val="bg1"/>
                </a:solidFill>
                <a:latin typeface="+mn-lt"/>
                <a:ea typeface="Verdana" panose="020B0604030504040204" pitchFamily="34" charset="0"/>
              </a:rPr>
              <a:t>ir.</a:t>
            </a:r>
            <a:r>
              <a:rPr lang="en-US" sz="1200" baseline="0" dirty="0" smtClean="0">
                <a:solidFill>
                  <a:schemeClr val="bg1"/>
                </a:solidFill>
                <a:latin typeface="+mn-lt"/>
                <a:ea typeface="Verdana" panose="020B0604030504040204" pitchFamily="34" charset="0"/>
              </a:rPr>
              <a:t> Danny </a:t>
            </a:r>
            <a:r>
              <a:rPr lang="en-US" sz="1200" baseline="0" dirty="0" err="1" smtClean="0">
                <a:solidFill>
                  <a:schemeClr val="bg1"/>
                </a:solidFill>
                <a:latin typeface="+mn-lt"/>
                <a:ea typeface="Verdana" panose="020B0604030504040204" pitchFamily="34" charset="0"/>
              </a:rPr>
              <a:t>Blom</a:t>
            </a:r>
            <a:endParaRPr lang="en-US" sz="1200" baseline="0" dirty="0" smtClean="0">
              <a:solidFill>
                <a:schemeClr val="bg1"/>
              </a:solidFill>
              <a:latin typeface="+mn-lt"/>
              <a:ea typeface="Verdana" panose="020B0604030504040204" pitchFamily="34" charset="0"/>
            </a:endParaRPr>
          </a:p>
        </p:txBody>
      </p:sp>
      <p:sp>
        <p:nvSpPr>
          <p:cNvPr id="12" name="Auteur"/>
          <p:cNvSpPr txBox="1">
            <a:spLocks noChangeArrowheads="1"/>
          </p:cNvSpPr>
          <p:nvPr/>
        </p:nvSpPr>
        <p:spPr bwMode="auto">
          <a:xfrm>
            <a:off x="6576484" y="5949951"/>
            <a:ext cx="5181600" cy="201613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lIns="90000" tIns="0" rIns="0" bIns="0"/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sz="1200" dirty="0" err="1" smtClean="0">
                <a:solidFill>
                  <a:schemeClr val="bg1"/>
                </a:solidFill>
                <a:latin typeface="+mn-lt"/>
                <a:ea typeface="Verdana" panose="020B0604030504040204" pitchFamily="34" charset="0"/>
              </a:rPr>
              <a:t>Nederlandse</a:t>
            </a:r>
            <a:r>
              <a:rPr lang="en-US" sz="1200" dirty="0" smtClean="0">
                <a:solidFill>
                  <a:schemeClr val="bg1"/>
                </a:solidFill>
                <a:latin typeface="+mn-lt"/>
                <a:ea typeface="Verdana" panose="020B0604030504040204" pitchFamily="34" charset="0"/>
              </a:rPr>
              <a:t> </a:t>
            </a:r>
            <a:r>
              <a:rPr lang="en-US" sz="1200" dirty="0" err="1" smtClean="0">
                <a:solidFill>
                  <a:schemeClr val="bg1"/>
                </a:solidFill>
                <a:latin typeface="+mn-lt"/>
                <a:ea typeface="Verdana" panose="020B0604030504040204" pitchFamily="34" charset="0"/>
              </a:rPr>
              <a:t>Defensie</a:t>
            </a:r>
            <a:r>
              <a:rPr lang="en-US" sz="1200" dirty="0" smtClean="0">
                <a:solidFill>
                  <a:schemeClr val="bg1"/>
                </a:solidFill>
                <a:latin typeface="+mn-lt"/>
                <a:ea typeface="Verdana" panose="020B0604030504040204" pitchFamily="34" charset="0"/>
              </a:rPr>
              <a:t> </a:t>
            </a:r>
            <a:r>
              <a:rPr lang="en-US" sz="1200" dirty="0" err="1" smtClean="0">
                <a:solidFill>
                  <a:schemeClr val="bg1"/>
                </a:solidFill>
                <a:latin typeface="+mn-lt"/>
                <a:ea typeface="Verdana" panose="020B0604030504040204" pitchFamily="34" charset="0"/>
              </a:rPr>
              <a:t>Academie</a:t>
            </a:r>
            <a:endParaRPr sz="1200" dirty="0">
              <a:solidFill>
                <a:schemeClr val="bg1"/>
              </a:solidFill>
              <a:latin typeface="+mn-lt"/>
              <a:ea typeface="Verdana" panose="020B0604030504040204" pitchFamily="34" charset="0"/>
            </a:endParaRPr>
          </a:p>
        </p:txBody>
      </p:sp>
      <p:sp>
        <p:nvSpPr>
          <p:cNvPr id="13" name="Functie"/>
          <p:cNvSpPr txBox="1">
            <a:spLocks noChangeArrowheads="1"/>
          </p:cNvSpPr>
          <p:nvPr/>
        </p:nvSpPr>
        <p:spPr bwMode="auto">
          <a:xfrm>
            <a:off x="6576484" y="6164264"/>
            <a:ext cx="5181600" cy="14287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lIns="90000" tIns="0" rIns="0" bIns="0"/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sz="1200" dirty="0" err="1" smtClean="0">
                <a:solidFill>
                  <a:schemeClr val="bg1"/>
                </a:solidFill>
                <a:latin typeface="+mn-lt"/>
              </a:rPr>
              <a:t>Faculteit</a:t>
            </a:r>
            <a:r>
              <a:rPr lang="en-US" sz="1200" dirty="0" smtClean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1200" dirty="0" err="1" smtClean="0">
                <a:solidFill>
                  <a:schemeClr val="bg1"/>
                </a:solidFill>
                <a:latin typeface="+mn-lt"/>
              </a:rPr>
              <a:t>Militaire</a:t>
            </a:r>
            <a:r>
              <a:rPr lang="en-US" sz="1200" baseline="0" dirty="0" smtClean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1200" baseline="0" dirty="0" err="1" smtClean="0">
                <a:solidFill>
                  <a:schemeClr val="bg1"/>
                </a:solidFill>
                <a:latin typeface="+mn-lt"/>
              </a:rPr>
              <a:t>Wetenschappen</a:t>
            </a:r>
            <a:endParaRPr sz="12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7364" name="Rectangle 196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6578601" y="2096771"/>
            <a:ext cx="4798484" cy="492443"/>
          </a:xfrm>
        </p:spPr>
        <p:txBody>
          <a:bodyPr lIns="90000" tIns="45720" rIns="90000" bIns="45720" anchor="b"/>
          <a:lstStyle>
            <a:lvl1pPr>
              <a:defRPr>
                <a:solidFill>
                  <a:schemeClr val="accent4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 smtClean="0"/>
              <a:t>College 1: </a:t>
            </a:r>
            <a:r>
              <a:rPr lang="en-US" noProof="0" dirty="0" err="1" smtClean="0"/>
              <a:t>introductie</a:t>
            </a:r>
            <a:endParaRPr lang="nl-NL" noProof="0" dirty="0" smtClean="0"/>
          </a:p>
        </p:txBody>
      </p:sp>
      <p:sp>
        <p:nvSpPr>
          <p:cNvPr id="7374" name="Rectangle 206"/>
          <p:cNvSpPr>
            <a:spLocks noGrp="1" noChangeArrowheads="1"/>
          </p:cNvSpPr>
          <p:nvPr>
            <p:ph type="subTitle" idx="1"/>
          </p:nvPr>
        </p:nvSpPr>
        <p:spPr>
          <a:xfrm>
            <a:off x="6578601" y="2781301"/>
            <a:ext cx="4798484" cy="2447925"/>
          </a:xfrm>
        </p:spPr>
        <p:txBody>
          <a:bodyPr lIns="91440" tIns="45720" rIns="91440" bIns="45720"/>
          <a:lstStyle>
            <a:lvl1pPr>
              <a:defRPr sz="2400">
                <a:solidFill>
                  <a:schemeClr val="accent4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en-US" noProof="0" dirty="0" smtClean="0"/>
          </a:p>
          <a:p>
            <a:pPr lvl="0"/>
            <a:r>
              <a:rPr lang="en-US" noProof="0" dirty="0" smtClean="0"/>
              <a:t>DATA ALS WAPEN EN MIDDEL VOOR BESLUITVORMING</a:t>
            </a:r>
            <a:endParaRPr lang="nl-NL" noProof="0" dirty="0" smtClean="0"/>
          </a:p>
        </p:txBody>
      </p:sp>
      <p:sp>
        <p:nvSpPr>
          <p:cNvPr id="14" name="Date Placeholder 1" descr="Date"/>
          <p:cNvSpPr>
            <a:spLocks noGrp="1"/>
          </p:cNvSpPr>
          <p:nvPr>
            <p:ph type="dt" sz="half" idx="10"/>
          </p:nvPr>
        </p:nvSpPr>
        <p:spPr>
          <a:xfrm>
            <a:off x="6580717" y="6469064"/>
            <a:ext cx="2218267" cy="365125"/>
          </a:xfrm>
        </p:spPr>
        <p:txBody>
          <a:bodyPr/>
          <a:lstStyle>
            <a:lvl1pPr algn="l">
              <a:defRPr sz="1200">
                <a:solidFill>
                  <a:schemeClr val="bg1"/>
                </a:solidFill>
                <a:latin typeface="+mn-lt"/>
                <a:ea typeface="Verdana" panose="020B0604030504040204" pitchFamily="34" charset="0"/>
              </a:defRPr>
            </a:lvl1pPr>
          </a:lstStyle>
          <a:p>
            <a:fld id="{5670BF5D-6203-4D16-A61E-ECF40410EB14}" type="datetime4">
              <a:rPr lang="nl-NL" smtClean="0"/>
              <a:t>29 april 2025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849571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4" name="Date Placeholder 1" descr="Date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0057C1D-F168-421C-BB49-06191A95F32F}" type="datetime4">
              <a:rPr lang="nl-NL" smtClean="0"/>
              <a:t>29 april 2025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493131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377898" y="1265238"/>
            <a:ext cx="800219" cy="475456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2800" y="1265238"/>
            <a:ext cx="7571317" cy="4754562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953016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</a:lstStyle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nl-NL" dirty="0"/>
          </a:p>
        </p:txBody>
      </p:sp>
      <p:sp>
        <p:nvSpPr>
          <p:cNvPr id="4" name="Date Placeholder 1" descr="Date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6FDA504-7E13-45CA-8E9E-72B35D8CAC02}" type="datetime4">
              <a:rPr lang="nl-NL" smtClean="0"/>
              <a:t>29 april 2025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754550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231106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1" descr="Date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3D3C7E0-C839-4905-81E3-032B35F986F8}" type="datetime4">
              <a:rPr lang="nl-NL" smtClean="0"/>
              <a:t>29 april 2025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326880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2800" y="1773238"/>
            <a:ext cx="5080000" cy="42465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nl-NL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0" y="1773238"/>
            <a:ext cx="5080000" cy="42465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5" name="Date Placeholder 1" descr="Date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4BB360E-D62F-4628-984F-A07E7DB67C1D}" type="datetime4">
              <a:rPr lang="nl-NL" smtClean="0"/>
              <a:t>29 april 2025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28413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24744"/>
            <a:ext cx="10972800" cy="40011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7" name="Date Placeholder 1" descr="Date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2577BC4-1B19-46E8-A5D0-BCD7816BE1D2}" type="datetime4">
              <a:rPr lang="nl-NL" smtClean="0"/>
              <a:t>29 april 2025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339687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Date Placeholder 1" descr="Date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73D3065-9EDD-4E18-9586-AAE0612B4711}" type="datetime4">
              <a:rPr lang="nl-NL" smtClean="0"/>
              <a:t>29 april 2025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460273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 descr="Date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7703200-CD6A-4C16-9B25-30C26A2E303B}" type="datetime4">
              <a:rPr lang="nl-NL" smtClean="0"/>
              <a:t>29 april 2025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989045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819547"/>
            <a:ext cx="4011084" cy="61555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1124745"/>
            <a:ext cx="6815667" cy="500141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1" descr="Date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EA98B9B-12F1-4ABD-AB7E-5605E53B0E55}" type="datetime4">
              <a:rPr lang="nl-NL" smtClean="0"/>
              <a:t>29 april 2025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899887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5059561"/>
            <a:ext cx="7315200" cy="30777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1124744"/>
            <a:ext cx="7315200" cy="3602831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nl-NL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1" descr="Date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42C9F29-C7BF-4FD9-BB26-359ABA1DF54F}" type="datetime4">
              <a:rPr lang="nl-NL" smtClean="0"/>
              <a:t>29 april 2025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547210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" name="shpKleurvlakOnder" descr="Bar_Bottom"/>
          <p:cNvSpPr>
            <a:spLocks noChangeArrowheads="1"/>
          </p:cNvSpPr>
          <p:nvPr/>
        </p:nvSpPr>
        <p:spPr bwMode="auto">
          <a:xfrm>
            <a:off x="0" y="6318250"/>
            <a:ext cx="12192000" cy="539750"/>
          </a:xfrm>
          <a:prstGeom prst="rect">
            <a:avLst/>
          </a:prstGeom>
          <a:solidFill>
            <a:srgbClr val="E17000"/>
          </a:solidFill>
          <a:ln>
            <a:noFill/>
          </a:ln>
          <a:extLst/>
        </p:spPr>
        <p:txBody>
          <a:bodyPr anchor="ctr"/>
          <a:lstStyle/>
          <a:p>
            <a:pPr algn="ctr">
              <a:defRPr/>
            </a:pPr>
            <a:endParaRPr lang="nl-NL" sz="1800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1027" name="Rectangle 46"/>
          <p:cNvSpPr>
            <a:spLocks noGrp="1" noChangeAspect="1" noChangeArrowheads="1"/>
          </p:cNvSpPr>
          <p:nvPr>
            <p:ph type="body" idx="1"/>
          </p:nvPr>
        </p:nvSpPr>
        <p:spPr bwMode="auto">
          <a:xfrm>
            <a:off x="812800" y="1773238"/>
            <a:ext cx="10363200" cy="4246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l-NL" smtClean="0"/>
              <a:t>Klik om het opmaakprofiel van de modeltekst te bewerken</a:t>
            </a:r>
          </a:p>
          <a:p>
            <a:pPr lvl="1"/>
            <a:r>
              <a:rPr lang="nl-NL" smtClean="0"/>
              <a:t> </a:t>
            </a:r>
          </a:p>
          <a:p>
            <a:pPr lvl="2"/>
            <a:r>
              <a:rPr lang="nl-NL" smtClean="0"/>
              <a:t> </a:t>
            </a:r>
          </a:p>
          <a:p>
            <a:pPr lvl="3"/>
            <a:r>
              <a:rPr lang="nl-NL" smtClean="0"/>
              <a:t> </a:t>
            </a:r>
          </a:p>
          <a:p>
            <a:pPr lvl="4"/>
            <a:r>
              <a:rPr lang="nl-NL" smtClean="0"/>
              <a:t> </a:t>
            </a:r>
          </a:p>
        </p:txBody>
      </p:sp>
      <p:sp>
        <p:nvSpPr>
          <p:cNvPr id="1095" name="shpTekst" descr="Bar_Top"/>
          <p:cNvSpPr>
            <a:spLocks noChangeArrowheads="1"/>
          </p:cNvSpPr>
          <p:nvPr/>
        </p:nvSpPr>
        <p:spPr bwMode="auto">
          <a:xfrm>
            <a:off x="0" y="1"/>
            <a:ext cx="12192000" cy="1071563"/>
          </a:xfrm>
          <a:prstGeom prst="rect">
            <a:avLst/>
          </a:prstGeom>
          <a:solidFill>
            <a:srgbClr val="E17000"/>
          </a:solidFill>
          <a:ln>
            <a:noFill/>
          </a:ln>
          <a:extLst/>
        </p:spPr>
        <p:txBody>
          <a:bodyPr anchor="ctr"/>
          <a:lstStyle/>
          <a:p>
            <a:pPr algn="ctr">
              <a:defRPr/>
            </a:pPr>
            <a:endParaRPr lang="nl-NL" sz="1800" dirty="0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1029" name="Rectangle 45"/>
          <p:cNvSpPr>
            <a:spLocks noGrp="1" noChangeArrowheads="1"/>
          </p:cNvSpPr>
          <p:nvPr>
            <p:ph type="title"/>
          </p:nvPr>
        </p:nvSpPr>
        <p:spPr bwMode="auto">
          <a:xfrm>
            <a:off x="814917" y="1265239"/>
            <a:ext cx="103632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endParaRPr lang="nl-NL" smtClean="0"/>
          </a:p>
        </p:txBody>
      </p:sp>
      <p:sp>
        <p:nvSpPr>
          <p:cNvPr id="1099" name="shpKleurvlakBoven"/>
          <p:cNvSpPr>
            <a:spLocks noChangeArrowheads="1"/>
          </p:cNvSpPr>
          <p:nvPr/>
        </p:nvSpPr>
        <p:spPr bwMode="auto">
          <a:xfrm>
            <a:off x="6000751" y="6308725"/>
            <a:ext cx="5552016" cy="287338"/>
          </a:xfrm>
          <a:prstGeom prst="rect">
            <a:avLst/>
          </a:prstGeom>
          <a:noFill/>
          <a:ln>
            <a:noFill/>
          </a:ln>
          <a:extLst/>
        </p:spPr>
        <p:txBody>
          <a:bodyPr/>
          <a:lstStyle/>
          <a:p>
            <a:pPr eaLnBrk="0" hangingPunct="0">
              <a:defRPr/>
            </a:pPr>
            <a:r>
              <a:rPr lang="nl-NL" sz="1100" dirty="0" smtClean="0">
                <a:solidFill>
                  <a:schemeClr val="bg1"/>
                </a:solidFill>
                <a:cs typeface="Arial" charset="0"/>
              </a:rPr>
              <a:t>DOSCO</a:t>
            </a:r>
          </a:p>
          <a:p>
            <a:pPr eaLnBrk="0" hangingPunct="0">
              <a:defRPr/>
            </a:pPr>
            <a:r>
              <a:rPr lang="en-US" sz="1100" dirty="0" err="1" smtClean="0">
                <a:solidFill>
                  <a:schemeClr val="bg1"/>
                </a:solidFill>
                <a:cs typeface="Arial" charset="0"/>
              </a:rPr>
              <a:t>Statistiek</a:t>
            </a:r>
            <a:r>
              <a:rPr lang="en-US" sz="1100" dirty="0" smtClean="0">
                <a:solidFill>
                  <a:schemeClr val="bg1"/>
                </a:solidFill>
                <a:cs typeface="Arial" charset="0"/>
              </a:rPr>
              <a:t> college 1</a:t>
            </a:r>
            <a:endParaRPr lang="nl-NL" sz="1100" dirty="0">
              <a:solidFill>
                <a:schemeClr val="bg1"/>
              </a:solidFill>
              <a:cs typeface="Arial" charset="0"/>
            </a:endParaRPr>
          </a:p>
        </p:txBody>
      </p:sp>
      <p:sp>
        <p:nvSpPr>
          <p:cNvPr id="1100" name="shpBeeldmerk"/>
          <p:cNvSpPr>
            <a:spLocks noChangeArrowheads="1"/>
          </p:cNvSpPr>
          <p:nvPr/>
        </p:nvSpPr>
        <p:spPr bwMode="auto">
          <a:xfrm>
            <a:off x="516467" y="6362700"/>
            <a:ext cx="950384" cy="363538"/>
          </a:xfrm>
          <a:prstGeom prst="rect">
            <a:avLst/>
          </a:prstGeom>
          <a:noFill/>
          <a:ln>
            <a:noFill/>
          </a:ln>
          <a:extLst/>
        </p:spPr>
        <p:txBody>
          <a:bodyPr/>
          <a:lstStyle/>
          <a:p>
            <a:pPr eaLnBrk="0" hangingPunct="0">
              <a:defRPr/>
            </a:pPr>
            <a:fld id="{07382E3B-8403-45AB-A22D-980A32E9F913}" type="slidenum">
              <a:rPr lang="nl-NL" sz="1000">
                <a:solidFill>
                  <a:schemeClr val="bg1"/>
                </a:solidFill>
                <a:cs typeface="Arial" charset="0"/>
              </a:rPr>
              <a:pPr eaLnBrk="0" hangingPunct="0">
                <a:defRPr/>
              </a:pPr>
              <a:t>‹#›</a:t>
            </a:fld>
            <a:endParaRPr lang="nl-NL" sz="1000">
              <a:solidFill>
                <a:schemeClr val="bg1"/>
              </a:solidFill>
              <a:cs typeface="Arial" charset="0"/>
            </a:endParaRPr>
          </a:p>
        </p:txBody>
      </p:sp>
      <p:sp>
        <p:nvSpPr>
          <p:cNvPr id="1109" name="TitelSlide2"/>
          <p:cNvSpPr txBox="1">
            <a:spLocks noChangeArrowheads="1"/>
          </p:cNvSpPr>
          <p:nvPr/>
        </p:nvSpPr>
        <p:spPr bwMode="auto">
          <a:xfrm>
            <a:off x="6000751" y="6524625"/>
            <a:ext cx="3647016" cy="217488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lIns="90000" tIns="46800" rIns="90000" bIns="46800"/>
          <a:lstStyle/>
          <a:p>
            <a:pPr eaLnBrk="0" hangingPunct="0">
              <a:spcBef>
                <a:spcPct val="50000"/>
              </a:spcBef>
              <a:defRPr/>
            </a:pPr>
            <a:endParaRPr sz="1800"/>
          </a:p>
        </p:txBody>
      </p:sp>
      <p:pic>
        <p:nvPicPr>
          <p:cNvPr id="1036" name="LogoLandmacht" descr="Placeholder_Logo"/>
          <p:cNvPicPr>
            <a:picLocks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5780618" y="1"/>
            <a:ext cx="586316" cy="849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Date Placeholder 1" descr="Date"/>
          <p:cNvSpPr>
            <a:spLocks noGrp="1"/>
          </p:cNvSpPr>
          <p:nvPr>
            <p:ph type="dt" sz="half" idx="2"/>
          </p:nvPr>
        </p:nvSpPr>
        <p:spPr>
          <a:xfrm>
            <a:off x="9637185" y="6469064"/>
            <a:ext cx="22203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0" hangingPunct="0">
              <a:spcBef>
                <a:spcPct val="50000"/>
              </a:spcBef>
              <a:defRPr sz="1100">
                <a:solidFill>
                  <a:schemeClr val="bg1"/>
                </a:solidFill>
              </a:defRPr>
            </a:lvl1pPr>
          </a:lstStyle>
          <a:p>
            <a:fld id="{3AEB11A4-0748-467A-B6DF-FD54CF264AF0}" type="datetime4">
              <a:rPr lang="nl-NL" smtClean="0"/>
              <a:t>29 april 2025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589121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600">
          <a:solidFill>
            <a:srgbClr val="11365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600">
          <a:solidFill>
            <a:srgbClr val="113652"/>
          </a:solidFill>
          <a:latin typeface="Verdana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600">
          <a:solidFill>
            <a:srgbClr val="113652"/>
          </a:solidFill>
          <a:latin typeface="Verdana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600">
          <a:solidFill>
            <a:srgbClr val="113652"/>
          </a:solidFill>
          <a:latin typeface="Verdana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600">
          <a:solidFill>
            <a:srgbClr val="113652"/>
          </a:solidFill>
          <a:latin typeface="Verdana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600">
          <a:solidFill>
            <a:srgbClr val="E17000"/>
          </a:solidFill>
          <a:latin typeface="Verdana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600">
          <a:solidFill>
            <a:srgbClr val="E17000"/>
          </a:solidFill>
          <a:latin typeface="Verdana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600">
          <a:solidFill>
            <a:srgbClr val="E17000"/>
          </a:solidFill>
          <a:latin typeface="Verdana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600">
          <a:solidFill>
            <a:srgbClr val="E17000"/>
          </a:solidFill>
          <a:latin typeface="Verdana" pitchFamily="34" charset="0"/>
        </a:defRPr>
      </a:lvl9pPr>
    </p:titleStyle>
    <p:bodyStyle>
      <a:lvl1pPr algn="l" rtl="0" eaLnBrk="1" fontAlgn="base" hangingPunct="1">
        <a:spcBef>
          <a:spcPct val="5000"/>
        </a:spcBef>
        <a:spcAft>
          <a:spcPct val="0"/>
        </a:spcAft>
        <a:defRPr sz="2200">
          <a:solidFill>
            <a:srgbClr val="000000"/>
          </a:solidFill>
          <a:latin typeface="+mn-lt"/>
          <a:ea typeface="+mn-ea"/>
          <a:cs typeface="+mn-cs"/>
        </a:defRPr>
      </a:lvl1pPr>
      <a:lvl2pPr marL="374650" indent="-184150" algn="l" rtl="0" eaLnBrk="1" fontAlgn="base" hangingPunct="1">
        <a:spcBef>
          <a:spcPct val="5000"/>
        </a:spcBef>
        <a:spcAft>
          <a:spcPct val="0"/>
        </a:spcAft>
        <a:buChar char="•"/>
        <a:defRPr sz="2200">
          <a:solidFill>
            <a:srgbClr val="000000"/>
          </a:solidFill>
          <a:latin typeface="+mn-lt"/>
        </a:defRPr>
      </a:lvl2pPr>
      <a:lvl3pPr marL="622300" algn="l" rtl="0" eaLnBrk="1" fontAlgn="base" hangingPunct="1">
        <a:spcBef>
          <a:spcPct val="5000"/>
        </a:spcBef>
        <a:spcAft>
          <a:spcPct val="0"/>
        </a:spcAft>
        <a:buFont typeface="Verdana" pitchFamily="34" charset="0"/>
        <a:buChar char="–"/>
        <a:defRPr sz="2200">
          <a:solidFill>
            <a:srgbClr val="000000"/>
          </a:solidFill>
          <a:latin typeface="+mn-lt"/>
        </a:defRPr>
      </a:lvl3pPr>
      <a:lvl4pPr marL="1166813" indent="-177800" algn="l" rtl="0" eaLnBrk="1" fontAlgn="base" hangingPunct="1">
        <a:spcBef>
          <a:spcPct val="5000"/>
        </a:spcBef>
        <a:spcAft>
          <a:spcPct val="0"/>
        </a:spcAft>
        <a:buFont typeface="Verdana" pitchFamily="34" charset="0"/>
        <a:buChar char="›"/>
        <a:defRPr sz="2200">
          <a:solidFill>
            <a:srgbClr val="000000"/>
          </a:solidFill>
          <a:latin typeface="+mn-lt"/>
        </a:defRPr>
      </a:lvl4pPr>
      <a:lvl5pPr marL="1346200" algn="l" rtl="0" eaLnBrk="1" fontAlgn="base" hangingPunct="1">
        <a:spcBef>
          <a:spcPct val="5000"/>
        </a:spcBef>
        <a:spcAft>
          <a:spcPct val="0"/>
        </a:spcAft>
        <a:buFont typeface="Verdana" pitchFamily="34" charset="0"/>
        <a:buChar char="»"/>
        <a:defRPr sz="2200">
          <a:solidFill>
            <a:srgbClr val="000000"/>
          </a:solidFill>
          <a:latin typeface="+mn-lt"/>
        </a:defRPr>
      </a:lvl5pPr>
      <a:lvl6pPr marL="1803400" algn="l" rtl="0" eaLnBrk="1" fontAlgn="base" hangingPunct="1">
        <a:spcBef>
          <a:spcPct val="5000"/>
        </a:spcBef>
        <a:spcAft>
          <a:spcPct val="0"/>
        </a:spcAft>
        <a:buFont typeface="Verdana" pitchFamily="34" charset="0"/>
        <a:buChar char="»"/>
        <a:defRPr sz="2200">
          <a:solidFill>
            <a:srgbClr val="000000"/>
          </a:solidFill>
          <a:latin typeface="+mn-lt"/>
        </a:defRPr>
      </a:lvl6pPr>
      <a:lvl7pPr marL="2260600" algn="l" rtl="0" eaLnBrk="1" fontAlgn="base" hangingPunct="1">
        <a:spcBef>
          <a:spcPct val="5000"/>
        </a:spcBef>
        <a:spcAft>
          <a:spcPct val="0"/>
        </a:spcAft>
        <a:buFont typeface="Verdana" pitchFamily="34" charset="0"/>
        <a:buChar char="»"/>
        <a:defRPr sz="2200">
          <a:solidFill>
            <a:srgbClr val="000000"/>
          </a:solidFill>
          <a:latin typeface="+mn-lt"/>
        </a:defRPr>
      </a:lvl7pPr>
      <a:lvl8pPr marL="2717800" algn="l" rtl="0" eaLnBrk="1" fontAlgn="base" hangingPunct="1">
        <a:spcBef>
          <a:spcPct val="5000"/>
        </a:spcBef>
        <a:spcAft>
          <a:spcPct val="0"/>
        </a:spcAft>
        <a:buFont typeface="Verdana" pitchFamily="34" charset="0"/>
        <a:buChar char="»"/>
        <a:defRPr sz="2200">
          <a:solidFill>
            <a:srgbClr val="000000"/>
          </a:solidFill>
          <a:latin typeface="+mn-lt"/>
        </a:defRPr>
      </a:lvl8pPr>
      <a:lvl9pPr marL="3175000" algn="l" rtl="0" eaLnBrk="1" fontAlgn="base" hangingPunct="1">
        <a:spcBef>
          <a:spcPct val="5000"/>
        </a:spcBef>
        <a:spcAft>
          <a:spcPct val="0"/>
        </a:spcAft>
        <a:buFont typeface="Verdana" pitchFamily="34" charset="0"/>
        <a:buChar char="»"/>
        <a:defRPr sz="2200">
          <a:solidFill>
            <a:srgbClr val="000000"/>
          </a:solidFill>
          <a:latin typeface="+mn-lt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jstor.org/stable/2280189" TargetMode="External"/><Relationship Id="rId3" Type="http://schemas.openxmlformats.org/officeDocument/2006/relationships/hyperlink" Target="https://en.wikipedia.org/wiki/Richard_Ruggles" TargetMode="External"/><Relationship Id="rId7" Type="http://schemas.openxmlformats.org/officeDocument/2006/relationships/hyperlink" Target="https://en.wikipedia.org/wiki/JSTOR_(identifier)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i.org/10.1080%2F01621459.1947.10501915" TargetMode="External"/><Relationship Id="rId5" Type="http://schemas.openxmlformats.org/officeDocument/2006/relationships/hyperlink" Target="https://en.wikipedia.org/wiki/Doi_(identifier)" TargetMode="External"/><Relationship Id="rId4" Type="http://schemas.openxmlformats.org/officeDocument/2006/relationships/hyperlink" Target="https://en.wikipedia.org/wiki/Journal_of_the_American_Statistical_Association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hyperlink" Target="mailto:damp.blom@mindef.nl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mailto:algo2@live.nl" TargetMode="External"/><Relationship Id="rId2" Type="http://schemas.openxmlformats.org/officeDocument/2006/relationships/hyperlink" Target="mailto:damp.blom@mindef.nl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G"/><Relationship Id="rId5" Type="http://schemas.openxmlformats.org/officeDocument/2006/relationships/image" Target="../media/image3.jpeg"/><Relationship Id="rId4" Type="http://schemas.openxmlformats.org/officeDocument/2006/relationships/hyperlink" Target="mailto:j.b.m.melissen@mindef.nl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Statistiek</a:t>
            </a:r>
            <a:r>
              <a:rPr lang="en-US" dirty="0" smtClean="0"/>
              <a:t>: </a:t>
            </a:r>
            <a:r>
              <a:rPr lang="en-US" smtClean="0"/>
              <a:t>college 1a</a:t>
            </a:r>
            <a:endParaRPr lang="nl-NL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err="1" smtClean="0"/>
              <a:t>Introductie</a:t>
            </a:r>
            <a:endParaRPr lang="nl-NL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A588E-B3B0-491F-8F2E-428D0870E26D}" type="datetime4">
              <a:rPr lang="nl-NL" smtClean="0"/>
              <a:t>29 april 2025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562935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Het </a:t>
            </a:r>
            <a:r>
              <a:rPr lang="en-US" b="1" dirty="0" err="1" smtClean="0"/>
              <a:t>Duitse</a:t>
            </a:r>
            <a:r>
              <a:rPr lang="en-US" b="1" dirty="0" smtClean="0"/>
              <a:t> </a:t>
            </a:r>
            <a:r>
              <a:rPr lang="en-US" b="1" dirty="0" err="1" smtClean="0"/>
              <a:t>tankprobleem</a:t>
            </a:r>
            <a:endParaRPr lang="nl-NL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2800" y="1773238"/>
            <a:ext cx="10475884" cy="4246562"/>
          </a:xfrm>
        </p:spPr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6251857"/>
              </p:ext>
            </p:extLst>
          </p:nvPr>
        </p:nvGraphicFramePr>
        <p:xfrm>
          <a:off x="2004228" y="2512912"/>
          <a:ext cx="8654503" cy="20507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6705">
                  <a:extLst>
                    <a:ext uri="{9D8B030D-6E8A-4147-A177-3AD203B41FA5}">
                      <a16:colId xmlns:a16="http://schemas.microsoft.com/office/drawing/2014/main" val="2010239401"/>
                    </a:ext>
                  </a:extLst>
                </a:gridCol>
                <a:gridCol w="2359266">
                  <a:extLst>
                    <a:ext uri="{9D8B030D-6E8A-4147-A177-3AD203B41FA5}">
                      <a16:colId xmlns:a16="http://schemas.microsoft.com/office/drawing/2014/main" val="820255747"/>
                    </a:ext>
                  </a:extLst>
                </a:gridCol>
                <a:gridCol w="2577803">
                  <a:extLst>
                    <a:ext uri="{9D8B030D-6E8A-4147-A177-3AD203B41FA5}">
                      <a16:colId xmlns:a16="http://schemas.microsoft.com/office/drawing/2014/main" val="3525076228"/>
                    </a:ext>
                  </a:extLst>
                </a:gridCol>
                <a:gridCol w="2140729">
                  <a:extLst>
                    <a:ext uri="{9D8B030D-6E8A-4147-A177-3AD203B41FA5}">
                      <a16:colId xmlns:a16="http://schemas.microsoft.com/office/drawing/2014/main" val="2195006435"/>
                    </a:ext>
                  </a:extLst>
                </a:gridCol>
              </a:tblGrid>
              <a:tr h="748979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Maand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Schatting</a:t>
                      </a:r>
                      <a:r>
                        <a:rPr lang="en-US" dirty="0" smtClean="0"/>
                        <a:t> </a:t>
                      </a:r>
                    </a:p>
                    <a:p>
                      <a:pPr algn="ctr"/>
                      <a:r>
                        <a:rPr lang="en-US" dirty="0" smtClean="0"/>
                        <a:t>intelligence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Schatting</a:t>
                      </a:r>
                      <a:r>
                        <a:rPr lang="en-US" dirty="0" smtClean="0"/>
                        <a:t> </a:t>
                      </a:r>
                    </a:p>
                    <a:p>
                      <a:pPr algn="ctr"/>
                      <a:r>
                        <a:rPr lang="en-US" dirty="0" smtClean="0"/>
                        <a:t>intelligence + </a:t>
                      </a:r>
                      <a:r>
                        <a:rPr lang="en-US" dirty="0" err="1" smtClean="0"/>
                        <a:t>statistiek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Duitse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rapporten</a:t>
                      </a:r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5575870"/>
                  </a:ext>
                </a:extLst>
              </a:tr>
              <a:tr h="433932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Juni</a:t>
                      </a:r>
                      <a:r>
                        <a:rPr lang="en-US" dirty="0" smtClean="0"/>
                        <a:t> 1940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1000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169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122</a:t>
                      </a:r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5645853"/>
                  </a:ext>
                </a:extLst>
              </a:tr>
              <a:tr h="433932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Juni</a:t>
                      </a:r>
                      <a:r>
                        <a:rPr lang="en-US" dirty="0" smtClean="0"/>
                        <a:t> 1941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1550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244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271</a:t>
                      </a:r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370123"/>
                  </a:ext>
                </a:extLst>
              </a:tr>
              <a:tr h="433932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Augustus 1942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1550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327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342</a:t>
                      </a:r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7049014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931593" y="5828608"/>
            <a:ext cx="812984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u="sng" dirty="0" err="1">
                <a:latin typeface="+mj-lt"/>
                <a:hlinkClick r:id="rId3"/>
              </a:rPr>
              <a:t>Ruggles</a:t>
            </a:r>
            <a:r>
              <a:rPr lang="en-US" sz="1100" u="sng" dirty="0">
                <a:latin typeface="+mj-lt"/>
                <a:hlinkClick r:id="rId3"/>
              </a:rPr>
              <a:t>, R.</a:t>
            </a:r>
            <a:r>
              <a:rPr lang="en-US" sz="1100" dirty="0">
                <a:latin typeface="+mj-lt"/>
              </a:rPr>
              <a:t>; Brodie, H. (1947). "An Empirical Approach to Economic Intelligence in World War II". </a:t>
            </a:r>
            <a:r>
              <a:rPr lang="en-US" sz="1100" dirty="0">
                <a:latin typeface="+mj-lt"/>
                <a:hlinkClick r:id="rId4" tooltip="Journal of the American Statistical Association"/>
              </a:rPr>
              <a:t>Journal of the American Statistical Association</a:t>
            </a:r>
            <a:r>
              <a:rPr lang="en-US" sz="1100" dirty="0">
                <a:latin typeface="+mj-lt"/>
              </a:rPr>
              <a:t>. </a:t>
            </a:r>
            <a:r>
              <a:rPr lang="en-US" sz="1100" b="1" dirty="0">
                <a:latin typeface="+mj-lt"/>
              </a:rPr>
              <a:t>42</a:t>
            </a:r>
            <a:r>
              <a:rPr lang="en-US" sz="1100" dirty="0">
                <a:latin typeface="+mj-lt"/>
              </a:rPr>
              <a:t> (237): 72. </a:t>
            </a:r>
            <a:r>
              <a:rPr lang="en-US" sz="1100" dirty="0">
                <a:latin typeface="+mj-lt"/>
                <a:hlinkClick r:id="rId5" tooltip="Doi (identifier)"/>
              </a:rPr>
              <a:t>doi</a:t>
            </a:r>
            <a:r>
              <a:rPr lang="en-US" sz="1100" dirty="0">
                <a:latin typeface="+mj-lt"/>
              </a:rPr>
              <a:t>:</a:t>
            </a:r>
            <a:r>
              <a:rPr lang="en-US" sz="1100" dirty="0">
                <a:latin typeface="+mj-lt"/>
                <a:hlinkClick r:id="rId6"/>
              </a:rPr>
              <a:t>10.1080/01621459.1947.10501915</a:t>
            </a:r>
            <a:r>
              <a:rPr lang="en-US" sz="1100" dirty="0">
                <a:latin typeface="+mj-lt"/>
              </a:rPr>
              <a:t>. </a:t>
            </a:r>
            <a:r>
              <a:rPr lang="en-US" sz="1100" dirty="0">
                <a:latin typeface="+mj-lt"/>
                <a:hlinkClick r:id="rId7" tooltip="JSTOR (identifier)"/>
              </a:rPr>
              <a:t>JSTOR</a:t>
            </a:r>
            <a:r>
              <a:rPr lang="en-US" sz="1100" dirty="0">
                <a:latin typeface="+mj-lt"/>
              </a:rPr>
              <a:t> </a:t>
            </a:r>
            <a:r>
              <a:rPr lang="en-US" sz="1100" dirty="0">
                <a:latin typeface="+mj-lt"/>
                <a:hlinkClick r:id="rId8"/>
              </a:rPr>
              <a:t>2280189</a:t>
            </a:r>
            <a:r>
              <a:rPr lang="en-US" sz="1100" dirty="0">
                <a:latin typeface="+mj-lt"/>
              </a:rPr>
              <a:t>.</a:t>
            </a:r>
          </a:p>
          <a:p>
            <a:endParaRPr lang="nl-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06BC3-693D-4E4A-906F-3B7CAFC64BE1}" type="datetime4">
              <a:rPr lang="nl-NL" smtClean="0"/>
              <a:t>29 april 2025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195336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/>
              <a:t>Statistiek</a:t>
            </a:r>
            <a:r>
              <a:rPr lang="en-US" b="1" dirty="0" smtClean="0"/>
              <a:t> </a:t>
            </a:r>
            <a:r>
              <a:rPr lang="en-US" b="1" dirty="0" err="1" smtClean="0"/>
              <a:t>binnen</a:t>
            </a:r>
            <a:r>
              <a:rPr lang="en-US" b="1" dirty="0" smtClean="0"/>
              <a:t> de </a:t>
            </a:r>
            <a:r>
              <a:rPr lang="en-US" b="1" dirty="0" err="1" smtClean="0"/>
              <a:t>defensiecontext</a:t>
            </a:r>
            <a:endParaRPr lang="nl-NL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Je </a:t>
            </a:r>
            <a:r>
              <a:rPr lang="en-US" dirty="0" err="1" smtClean="0"/>
              <a:t>kan</a:t>
            </a:r>
            <a:r>
              <a:rPr lang="en-US" dirty="0" smtClean="0"/>
              <a:t> trends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patronen</a:t>
            </a:r>
            <a:r>
              <a:rPr lang="en-US" dirty="0" smtClean="0"/>
              <a:t> in </a:t>
            </a:r>
            <a:r>
              <a:rPr lang="en-US" dirty="0" err="1" smtClean="0"/>
              <a:t>verzamelde</a:t>
            </a:r>
            <a:r>
              <a:rPr lang="en-US" dirty="0" smtClean="0"/>
              <a:t> </a:t>
            </a:r>
            <a:r>
              <a:rPr lang="en-US" dirty="0" err="1" smtClean="0"/>
              <a:t>gegevens</a:t>
            </a:r>
            <a:r>
              <a:rPr lang="en-US" dirty="0" smtClean="0"/>
              <a:t> </a:t>
            </a:r>
            <a:r>
              <a:rPr lang="en-US" dirty="0" err="1" smtClean="0"/>
              <a:t>onderzoeken</a:t>
            </a:r>
            <a:r>
              <a:rPr lang="en-US" dirty="0" smtClean="0"/>
              <a:t>, </a:t>
            </a:r>
            <a:r>
              <a:rPr lang="en-US" dirty="0" err="1" smtClean="0"/>
              <a:t>begrijpen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hierop</a:t>
            </a:r>
            <a:r>
              <a:rPr lang="en-US" dirty="0" smtClean="0"/>
              <a:t> </a:t>
            </a:r>
            <a:r>
              <a:rPr lang="en-US" dirty="0" err="1" smtClean="0"/>
              <a:t>handelen</a:t>
            </a:r>
            <a:r>
              <a:rPr lang="en-US" dirty="0" smtClean="0"/>
              <a:t>:</a:t>
            </a:r>
          </a:p>
          <a:p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Situational awareness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 smtClean="0"/>
              <a:t>Strategische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operationele</a:t>
            </a:r>
            <a:r>
              <a:rPr lang="en-US" dirty="0" smtClean="0"/>
              <a:t> </a:t>
            </a:r>
            <a:r>
              <a:rPr lang="en-US" dirty="0" err="1" smtClean="0"/>
              <a:t>beslissingen</a:t>
            </a:r>
            <a:r>
              <a:rPr lang="en-US" dirty="0" smtClean="0"/>
              <a:t> m.b.t. </a:t>
            </a:r>
            <a:r>
              <a:rPr lang="en-US" dirty="0" err="1" smtClean="0"/>
              <a:t>personele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materiële</a:t>
            </a:r>
            <a:r>
              <a:rPr lang="en-US" dirty="0" smtClean="0"/>
              <a:t> </a:t>
            </a:r>
            <a:r>
              <a:rPr lang="en-US" dirty="0" err="1" smtClean="0"/>
              <a:t>gereedheid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geoefendheid</a:t>
            </a:r>
            <a:endParaRPr lang="en-US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 smtClean="0"/>
              <a:t>Verbetering</a:t>
            </a:r>
            <a:r>
              <a:rPr lang="en-US" dirty="0" smtClean="0"/>
              <a:t> van </a:t>
            </a:r>
            <a:r>
              <a:rPr lang="en-US" dirty="0" err="1" smtClean="0"/>
              <a:t>logistieke</a:t>
            </a:r>
            <a:r>
              <a:rPr lang="en-US" dirty="0" smtClean="0"/>
              <a:t> </a:t>
            </a:r>
            <a:r>
              <a:rPr lang="en-US" dirty="0" err="1" smtClean="0"/>
              <a:t>ketens</a:t>
            </a:r>
            <a:r>
              <a:rPr lang="en-US" dirty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onderhoudsroutines</a:t>
            </a:r>
            <a:endParaRPr lang="en-US" dirty="0"/>
          </a:p>
          <a:p>
            <a:pPr marL="717550" lvl="1" indent="-342900">
              <a:buFont typeface="Arial" panose="020B0604020202020204" pitchFamily="34" charset="0"/>
              <a:buChar char="•"/>
            </a:pPr>
            <a:r>
              <a:rPr lang="en-US" dirty="0" err="1" smtClean="0"/>
              <a:t>Welke</a:t>
            </a:r>
            <a:r>
              <a:rPr lang="en-US" dirty="0" smtClean="0"/>
              <a:t> “spare parts” </a:t>
            </a:r>
            <a:r>
              <a:rPr lang="en-US" dirty="0" err="1" smtClean="0"/>
              <a:t>moeten</a:t>
            </a:r>
            <a:r>
              <a:rPr lang="en-US" dirty="0" smtClean="0"/>
              <a:t> </a:t>
            </a:r>
            <a:r>
              <a:rPr lang="en-US" dirty="0" err="1" smtClean="0"/>
              <a:t>worden</a:t>
            </a:r>
            <a:r>
              <a:rPr lang="en-US" dirty="0" smtClean="0"/>
              <a:t> </a:t>
            </a:r>
            <a:r>
              <a:rPr lang="en-US" dirty="0" err="1" smtClean="0"/>
              <a:t>meegenomen</a:t>
            </a:r>
            <a:r>
              <a:rPr lang="en-US" dirty="0" smtClean="0"/>
              <a:t> op </a:t>
            </a:r>
            <a:r>
              <a:rPr lang="en-US" dirty="0" err="1" smtClean="0"/>
              <a:t>missie</a:t>
            </a:r>
            <a:r>
              <a:rPr lang="en-US" dirty="0" smtClean="0"/>
              <a:t> </a:t>
            </a:r>
            <a:r>
              <a:rPr lang="en-US" dirty="0" err="1" smtClean="0"/>
              <a:t>als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r>
              <a:rPr lang="en-US" dirty="0" smtClean="0"/>
              <a:t> </a:t>
            </a:r>
            <a:r>
              <a:rPr lang="en-US" dirty="0" err="1" smtClean="0"/>
              <a:t>beperkte</a:t>
            </a:r>
            <a:r>
              <a:rPr lang="en-US" dirty="0" smtClean="0"/>
              <a:t> </a:t>
            </a:r>
            <a:r>
              <a:rPr lang="en-US" dirty="0" err="1" smtClean="0"/>
              <a:t>capaciteit</a:t>
            </a:r>
            <a:r>
              <a:rPr lang="en-US" dirty="0" smtClean="0"/>
              <a:t> </a:t>
            </a:r>
            <a:r>
              <a:rPr lang="en-US" dirty="0" err="1" smtClean="0"/>
              <a:t>voor</a:t>
            </a:r>
            <a:r>
              <a:rPr lang="en-US" dirty="0" smtClean="0"/>
              <a:t> is?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DCC3F-D9FC-4789-8A30-D230DDB662E7}" type="datetime4">
              <a:rPr lang="nl-NL" smtClean="0"/>
              <a:t>29 april 2025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690212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Wat </a:t>
            </a:r>
            <a:r>
              <a:rPr lang="en-US" b="1" dirty="0" err="1" smtClean="0"/>
              <a:t>behandelen</a:t>
            </a:r>
            <a:r>
              <a:rPr lang="en-US" b="1" dirty="0" smtClean="0"/>
              <a:t> we </a:t>
            </a:r>
            <a:r>
              <a:rPr lang="en-US" b="1" dirty="0" err="1" smtClean="0"/>
              <a:t>vandaag</a:t>
            </a:r>
            <a:r>
              <a:rPr lang="en-US" b="1" dirty="0" smtClean="0"/>
              <a:t>?</a:t>
            </a:r>
            <a:endParaRPr lang="nl-NL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 smtClean="0"/>
              <a:t>Populatie</a:t>
            </a:r>
            <a:r>
              <a:rPr lang="en-US" sz="2400" dirty="0" smtClean="0"/>
              <a:t> </a:t>
            </a:r>
            <a:r>
              <a:rPr lang="en-US" sz="2400" dirty="0" err="1" smtClean="0"/>
              <a:t>en</a:t>
            </a:r>
            <a:r>
              <a:rPr lang="en-US" sz="2400" dirty="0" smtClean="0"/>
              <a:t> </a:t>
            </a:r>
            <a:r>
              <a:rPr lang="en-US" sz="2400" dirty="0" err="1" smtClean="0"/>
              <a:t>steekproef</a:t>
            </a:r>
            <a:endParaRPr lang="en-US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Type </a:t>
            </a:r>
            <a:r>
              <a:rPr lang="en-US" sz="2400" dirty="0" err="1" smtClean="0"/>
              <a:t>variabelen</a:t>
            </a:r>
            <a:endParaRPr lang="en-US" sz="2400" dirty="0" smtClean="0"/>
          </a:p>
          <a:p>
            <a:endParaRPr lang="en-US" sz="2400" dirty="0" smtClean="0"/>
          </a:p>
          <a:p>
            <a:endParaRPr lang="en-US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 smtClean="0"/>
              <a:t>Meetniveaus</a:t>
            </a:r>
            <a:r>
              <a:rPr lang="en-US" sz="2400" dirty="0" smtClean="0"/>
              <a:t> van </a:t>
            </a:r>
            <a:r>
              <a:rPr lang="en-US" sz="2400" dirty="0" err="1" smtClean="0"/>
              <a:t>variabelen</a:t>
            </a:r>
            <a:endParaRPr lang="en-US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/>
              <a:t>Maten</a:t>
            </a:r>
            <a:r>
              <a:rPr lang="en-US" sz="2400" dirty="0"/>
              <a:t> </a:t>
            </a:r>
            <a:r>
              <a:rPr lang="en-US" sz="2400" dirty="0" err="1"/>
              <a:t>voor</a:t>
            </a:r>
            <a:r>
              <a:rPr lang="en-US" sz="2400" dirty="0"/>
              <a:t> </a:t>
            </a:r>
            <a:r>
              <a:rPr lang="en-US" sz="2400" dirty="0" err="1"/>
              <a:t>ligging</a:t>
            </a:r>
            <a:r>
              <a:rPr lang="en-US" sz="2400" dirty="0"/>
              <a:t> </a:t>
            </a:r>
            <a:r>
              <a:rPr lang="en-US" sz="2400" dirty="0" err="1"/>
              <a:t>en</a:t>
            </a:r>
            <a:r>
              <a:rPr lang="en-US" sz="2400" dirty="0"/>
              <a:t> </a:t>
            </a:r>
            <a:r>
              <a:rPr lang="en-US" sz="2400" dirty="0" err="1"/>
              <a:t>spreiding</a:t>
            </a:r>
            <a:r>
              <a:rPr lang="en-US" sz="2400" dirty="0"/>
              <a:t> </a:t>
            </a:r>
            <a:endParaRPr lang="en-US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nl-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0E83C-8DCB-4C93-936C-73EE01CC440F}" type="datetime4">
              <a:rPr lang="nl-NL" smtClean="0"/>
              <a:t>29 april 2025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71937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b="1" dirty="0" smtClean="0"/>
              <a:t>Populaties en steekproeven</a:t>
            </a:r>
            <a:endParaRPr lang="nl-NL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NL" b="1" dirty="0" smtClean="0"/>
              <a:t>Populatie:</a:t>
            </a:r>
            <a:r>
              <a:rPr lang="nl-NL" dirty="0" smtClean="0"/>
              <a:t> gedefinieerde groep waarover je statistisch verantwoorde uitspraken wilt doen.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dirty="0" smtClean="0"/>
              <a:t>alle actief dienende militairen binnen Defensie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 smtClean="0"/>
              <a:t>alle</a:t>
            </a:r>
            <a:r>
              <a:rPr lang="en-US" dirty="0" smtClean="0"/>
              <a:t> </a:t>
            </a:r>
            <a:r>
              <a:rPr lang="en-US" dirty="0" err="1" smtClean="0"/>
              <a:t>mogelijke</a:t>
            </a:r>
            <a:r>
              <a:rPr lang="en-US" dirty="0" smtClean="0"/>
              <a:t> types </a:t>
            </a:r>
            <a:r>
              <a:rPr lang="en-US" dirty="0" err="1" smtClean="0"/>
              <a:t>vijandelijke</a:t>
            </a:r>
            <a:r>
              <a:rPr lang="en-US" dirty="0" smtClean="0"/>
              <a:t> </a:t>
            </a:r>
            <a:r>
              <a:rPr lang="en-US" dirty="0" err="1" smtClean="0"/>
              <a:t>onderzeeboten</a:t>
            </a:r>
            <a:endParaRPr lang="nl-NL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nl-NL" dirty="0" smtClean="0"/>
          </a:p>
          <a:p>
            <a:r>
              <a:rPr lang="en-US" b="1" dirty="0" err="1" smtClean="0"/>
              <a:t>Steekproef</a:t>
            </a:r>
            <a:r>
              <a:rPr lang="en-US" b="1" dirty="0" smtClean="0"/>
              <a:t>: </a:t>
            </a:r>
            <a:r>
              <a:rPr lang="en-US" dirty="0" err="1" smtClean="0"/>
              <a:t>een</a:t>
            </a:r>
            <a:r>
              <a:rPr lang="en-US" dirty="0" smtClean="0"/>
              <a:t> </a:t>
            </a:r>
            <a:r>
              <a:rPr lang="en-US" dirty="0" err="1" smtClean="0"/>
              <a:t>willekeurige</a:t>
            </a:r>
            <a:r>
              <a:rPr lang="en-US" dirty="0" smtClean="0"/>
              <a:t> – </a:t>
            </a:r>
            <a:r>
              <a:rPr lang="en-US" dirty="0" err="1" smtClean="0"/>
              <a:t>vaak</a:t>
            </a:r>
            <a:r>
              <a:rPr lang="en-US" dirty="0" smtClean="0"/>
              <a:t> </a:t>
            </a:r>
            <a:r>
              <a:rPr lang="en-US" dirty="0" err="1" smtClean="0"/>
              <a:t>veel</a:t>
            </a:r>
            <a:r>
              <a:rPr lang="en-US" dirty="0" smtClean="0"/>
              <a:t> </a:t>
            </a:r>
            <a:r>
              <a:rPr lang="en-US" dirty="0" err="1" smtClean="0"/>
              <a:t>kleinere</a:t>
            </a:r>
            <a:r>
              <a:rPr lang="en-US" dirty="0" smtClean="0"/>
              <a:t> – </a:t>
            </a:r>
            <a:r>
              <a:rPr lang="en-US" dirty="0" err="1" smtClean="0"/>
              <a:t>subgroep</a:t>
            </a:r>
            <a:r>
              <a:rPr lang="en-US" dirty="0" smtClean="0"/>
              <a:t> </a:t>
            </a:r>
            <a:r>
              <a:rPr lang="en-US" dirty="0" err="1" smtClean="0"/>
              <a:t>binnen</a:t>
            </a:r>
            <a:r>
              <a:rPr lang="en-US" dirty="0" smtClean="0"/>
              <a:t> de </a:t>
            </a:r>
            <a:r>
              <a:rPr lang="en-US" dirty="0" err="1" smtClean="0"/>
              <a:t>populatie</a:t>
            </a:r>
            <a:r>
              <a:rPr lang="en-US" dirty="0" smtClean="0"/>
              <a:t>  </a:t>
            </a:r>
            <a:r>
              <a:rPr lang="en-US" dirty="0" err="1" smtClean="0"/>
              <a:t>waarover</a:t>
            </a:r>
            <a:r>
              <a:rPr lang="en-US" dirty="0" smtClean="0"/>
              <a:t> je </a:t>
            </a:r>
            <a:r>
              <a:rPr lang="en-US" dirty="0" err="1" smtClean="0"/>
              <a:t>daadwerkelijk</a:t>
            </a:r>
            <a:r>
              <a:rPr lang="en-US" dirty="0" smtClean="0"/>
              <a:t> </a:t>
            </a:r>
            <a:r>
              <a:rPr lang="en-US" dirty="0" err="1" smtClean="0"/>
              <a:t>gegevens</a:t>
            </a:r>
            <a:r>
              <a:rPr lang="en-US" dirty="0" smtClean="0"/>
              <a:t> (data) </a:t>
            </a:r>
            <a:r>
              <a:rPr lang="en-US" dirty="0" err="1" smtClean="0"/>
              <a:t>verzamelt</a:t>
            </a:r>
            <a:r>
              <a:rPr lang="en-US" dirty="0" smtClean="0"/>
              <a:t>.</a:t>
            </a:r>
            <a:endParaRPr lang="nl-NL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dirty="0" smtClean="0"/>
              <a:t>Een steekproef van 216 militairen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dirty="0" smtClean="0"/>
              <a:t>Een steekproef van 4 types onderzeeboten</a:t>
            </a:r>
          </a:p>
          <a:p>
            <a:endParaRPr lang="nl-NL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3204" y="4146183"/>
            <a:ext cx="3626265" cy="201731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892397" y="6084028"/>
            <a:ext cx="39651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100" dirty="0">
                <a:latin typeface="+mj-lt"/>
              </a:rPr>
              <a:t>https://www.cmihva.nl/kennisbanks/populatie-of-steekproef/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96BB57-4759-4B2F-9749-06FBC1BF107C}" type="datetime4">
              <a:rPr lang="nl-NL" smtClean="0"/>
              <a:t>29 april 2025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425279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917" y="1265239"/>
            <a:ext cx="10363200" cy="400110"/>
          </a:xfrm>
        </p:spPr>
        <p:txBody>
          <a:bodyPr/>
          <a:lstStyle/>
          <a:p>
            <a:r>
              <a:rPr lang="nl-NL" b="1" dirty="0"/>
              <a:t>Waarom </a:t>
            </a:r>
            <a:r>
              <a:rPr lang="nl-NL" b="1" dirty="0" smtClean="0"/>
              <a:t>gebruiken we steekproeven?</a:t>
            </a:r>
            <a:endParaRPr lang="nl-NL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10940935" cy="4351338"/>
          </a:xfrm>
          <a:noFill/>
        </p:spPr>
        <p:txBody>
          <a:bodyPr>
            <a:normAutofit/>
          </a:bodyPr>
          <a:lstStyle/>
          <a:p>
            <a:pPr marL="190500" lvl="1" indent="0">
              <a:buNone/>
            </a:pPr>
            <a:endParaRPr lang="en-US" dirty="0"/>
          </a:p>
          <a:p>
            <a:pPr lvl="1"/>
            <a:r>
              <a:rPr lang="en-US" dirty="0" smtClean="0"/>
              <a:t>De </a:t>
            </a:r>
            <a:r>
              <a:rPr lang="en-US" dirty="0" err="1" smtClean="0"/>
              <a:t>omvang</a:t>
            </a:r>
            <a:r>
              <a:rPr lang="en-US" dirty="0" smtClean="0"/>
              <a:t> van de </a:t>
            </a:r>
            <a:r>
              <a:rPr lang="en-US" dirty="0" err="1" smtClean="0"/>
              <a:t>populatie</a:t>
            </a:r>
            <a:r>
              <a:rPr lang="en-US" dirty="0" smtClean="0"/>
              <a:t> is </a:t>
            </a:r>
            <a:r>
              <a:rPr lang="en-US" dirty="0" err="1" smtClean="0"/>
              <a:t>te</a:t>
            </a:r>
            <a:r>
              <a:rPr lang="en-US" dirty="0" smtClean="0"/>
              <a:t> </a:t>
            </a:r>
            <a:r>
              <a:rPr lang="en-US" dirty="0" err="1" smtClean="0"/>
              <a:t>groot</a:t>
            </a:r>
            <a:r>
              <a:rPr lang="en-US" dirty="0" smtClean="0"/>
              <a:t> om </a:t>
            </a:r>
            <a:r>
              <a:rPr lang="en-US" dirty="0" err="1" smtClean="0"/>
              <a:t>alle</a:t>
            </a:r>
            <a:r>
              <a:rPr lang="en-US" dirty="0" smtClean="0"/>
              <a:t> </a:t>
            </a:r>
            <a:r>
              <a:rPr lang="en-US" dirty="0" err="1" smtClean="0"/>
              <a:t>elementen</a:t>
            </a:r>
            <a:r>
              <a:rPr lang="en-US" dirty="0" smtClean="0"/>
              <a:t> </a:t>
            </a:r>
            <a:r>
              <a:rPr lang="en-US" dirty="0" err="1" smtClean="0"/>
              <a:t>te</a:t>
            </a:r>
            <a:r>
              <a:rPr lang="en-US" dirty="0" smtClean="0"/>
              <a:t> </a:t>
            </a:r>
            <a:r>
              <a:rPr lang="en-US" dirty="0" err="1" smtClean="0"/>
              <a:t>meten</a:t>
            </a:r>
            <a:endParaRPr lang="en-US" dirty="0" smtClean="0"/>
          </a:p>
          <a:p>
            <a:pPr lvl="2"/>
            <a:r>
              <a:rPr lang="en-US" dirty="0"/>
              <a:t> </a:t>
            </a:r>
            <a:r>
              <a:rPr lang="en-US" dirty="0" err="1" smtClean="0"/>
              <a:t>Politieke</a:t>
            </a:r>
            <a:r>
              <a:rPr lang="en-US" dirty="0" smtClean="0"/>
              <a:t> </a:t>
            </a:r>
            <a:r>
              <a:rPr lang="en-US" dirty="0" err="1" smtClean="0"/>
              <a:t>stemwijzers</a:t>
            </a:r>
            <a:endParaRPr lang="en-US" dirty="0" smtClean="0"/>
          </a:p>
          <a:p>
            <a:pPr lvl="2"/>
            <a:endParaRPr lang="en-US" dirty="0" smtClean="0"/>
          </a:p>
          <a:p>
            <a:pPr lvl="2"/>
            <a:endParaRPr lang="en-US" dirty="0"/>
          </a:p>
          <a:p>
            <a:pPr lvl="1"/>
            <a:r>
              <a:rPr lang="en-US" dirty="0" smtClean="0"/>
              <a:t>De </a:t>
            </a:r>
            <a:r>
              <a:rPr lang="en-US" dirty="0" err="1" smtClean="0"/>
              <a:t>gehele</a:t>
            </a:r>
            <a:r>
              <a:rPr lang="en-US" dirty="0" smtClean="0"/>
              <a:t> </a:t>
            </a:r>
            <a:r>
              <a:rPr lang="en-US" dirty="0" err="1" smtClean="0"/>
              <a:t>populatie</a:t>
            </a:r>
            <a:r>
              <a:rPr lang="en-US" dirty="0" smtClean="0"/>
              <a:t> </a:t>
            </a:r>
            <a:r>
              <a:rPr lang="en-US" dirty="0" err="1" smtClean="0"/>
              <a:t>toetsen</a:t>
            </a:r>
            <a:r>
              <a:rPr lang="en-US" dirty="0" smtClean="0"/>
              <a:t> is </a:t>
            </a:r>
            <a:r>
              <a:rPr lang="en-US" dirty="0" err="1" smtClean="0"/>
              <a:t>niet</a:t>
            </a:r>
            <a:r>
              <a:rPr lang="en-US" dirty="0" smtClean="0"/>
              <a:t> </a:t>
            </a:r>
            <a:r>
              <a:rPr lang="en-US" dirty="0" err="1" smtClean="0"/>
              <a:t>kosteneffectief</a:t>
            </a:r>
            <a:endParaRPr lang="en-US" dirty="0" smtClean="0"/>
          </a:p>
          <a:p>
            <a:pPr lvl="2"/>
            <a:r>
              <a:rPr lang="en-US" dirty="0"/>
              <a:t> </a:t>
            </a:r>
            <a:r>
              <a:rPr lang="en-US" dirty="0" err="1" smtClean="0"/>
              <a:t>Toetsen</a:t>
            </a:r>
            <a:r>
              <a:rPr lang="en-US" dirty="0" smtClean="0"/>
              <a:t> van de </a:t>
            </a:r>
            <a:r>
              <a:rPr lang="en-US" dirty="0" err="1" smtClean="0"/>
              <a:t>duurzaamheid</a:t>
            </a:r>
            <a:r>
              <a:rPr lang="en-US" dirty="0" smtClean="0"/>
              <a:t> van </a:t>
            </a:r>
            <a:r>
              <a:rPr lang="en-US" dirty="0" err="1" smtClean="0"/>
              <a:t>nieuwe</a:t>
            </a:r>
            <a:r>
              <a:rPr lang="en-US" dirty="0" smtClean="0"/>
              <a:t> </a:t>
            </a:r>
            <a:r>
              <a:rPr lang="en-US" dirty="0" err="1" smtClean="0"/>
              <a:t>gevechtstenues</a:t>
            </a:r>
            <a:endParaRPr lang="en-US" dirty="0" smtClean="0"/>
          </a:p>
          <a:p>
            <a:pPr marL="190500" lvl="1" indent="0">
              <a:buNone/>
            </a:pPr>
            <a:endParaRPr lang="en-US" dirty="0" smtClean="0"/>
          </a:p>
          <a:p>
            <a:pPr marL="190500" lvl="1" indent="0">
              <a:buNone/>
            </a:pPr>
            <a:endParaRPr lang="en-US" dirty="0" smtClean="0"/>
          </a:p>
          <a:p>
            <a:pPr lvl="1"/>
            <a:r>
              <a:rPr lang="en-US" dirty="0" err="1" smtClean="0"/>
              <a:t>Als</a:t>
            </a:r>
            <a:r>
              <a:rPr lang="en-US" dirty="0" smtClean="0"/>
              <a:t> </a:t>
            </a:r>
            <a:r>
              <a:rPr lang="en-US" dirty="0" err="1" smtClean="0"/>
              <a:t>snelheid</a:t>
            </a:r>
            <a:r>
              <a:rPr lang="en-US" dirty="0" smtClean="0"/>
              <a:t> </a:t>
            </a:r>
            <a:r>
              <a:rPr lang="en-US" dirty="0" err="1" smtClean="0"/>
              <a:t>gewenst</a:t>
            </a:r>
            <a:r>
              <a:rPr lang="en-US" dirty="0" smtClean="0"/>
              <a:t> is, </a:t>
            </a:r>
            <a:r>
              <a:rPr lang="en-US" dirty="0" err="1" smtClean="0"/>
              <a:t>waardoor</a:t>
            </a:r>
            <a:r>
              <a:rPr lang="en-US" dirty="0" smtClean="0"/>
              <a:t> </a:t>
            </a:r>
            <a:r>
              <a:rPr lang="en-US" dirty="0" err="1" smtClean="0"/>
              <a:t>niet</a:t>
            </a:r>
            <a:r>
              <a:rPr lang="en-US" dirty="0" smtClean="0"/>
              <a:t> de hele </a:t>
            </a:r>
            <a:r>
              <a:rPr lang="en-US" dirty="0" err="1" smtClean="0"/>
              <a:t>populatie</a:t>
            </a:r>
            <a:r>
              <a:rPr lang="en-US" dirty="0" smtClean="0"/>
              <a:t> </a:t>
            </a:r>
            <a:r>
              <a:rPr lang="en-US" dirty="0" err="1" smtClean="0"/>
              <a:t>kan</a:t>
            </a:r>
            <a:r>
              <a:rPr lang="en-US" dirty="0" smtClean="0"/>
              <a:t> </a:t>
            </a:r>
            <a:r>
              <a:rPr lang="en-US" dirty="0" err="1" smtClean="0"/>
              <a:t>worden</a:t>
            </a:r>
            <a:r>
              <a:rPr lang="en-US" dirty="0" smtClean="0"/>
              <a:t> </a:t>
            </a:r>
            <a:r>
              <a:rPr lang="en-US" dirty="0" err="1" smtClean="0"/>
              <a:t>onderzocht</a:t>
            </a:r>
            <a:endParaRPr lang="en-US" dirty="0"/>
          </a:p>
          <a:p>
            <a:pPr lvl="2"/>
            <a:r>
              <a:rPr lang="en-US" dirty="0" smtClean="0"/>
              <a:t>COVID-19 </a:t>
            </a:r>
            <a:r>
              <a:rPr lang="en-US" dirty="0" err="1" smtClean="0"/>
              <a:t>vaccins</a:t>
            </a:r>
            <a:endParaRPr lang="en-US" dirty="0" smtClean="0"/>
          </a:p>
          <a:p>
            <a:pPr lvl="2"/>
            <a:endParaRPr lang="en-US" dirty="0"/>
          </a:p>
          <a:p>
            <a:pPr marL="717550" lvl="1" indent="-342900">
              <a:buFont typeface="Arial" panose="020B0604020202020204" pitchFamily="34" charset="0"/>
              <a:buChar char="•"/>
            </a:pPr>
            <a:endParaRPr lang="nl-NL" dirty="0" smtClean="0"/>
          </a:p>
          <a:p>
            <a:endParaRPr lang="nl-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74CC6-8096-47FF-B714-2D245D10BD22}" type="datetime4">
              <a:rPr lang="nl-NL" smtClean="0"/>
              <a:t>29 april 2025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418831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b="1" dirty="0" smtClean="0"/>
              <a:t>Representativiteit en bias</a:t>
            </a:r>
            <a:endParaRPr lang="nl-NL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8646" t="3847" r="5187" b="36774"/>
          <a:stretch/>
        </p:blipFill>
        <p:spPr>
          <a:xfrm>
            <a:off x="1165381" y="3437288"/>
            <a:ext cx="2442343" cy="258636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23143" y="6023652"/>
            <a:ext cx="1145719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1000" dirty="0" smtClean="0">
                <a:solidFill>
                  <a:schemeClr val="bg2"/>
                </a:solidFill>
                <a:latin typeface="+mj-lt"/>
              </a:rPr>
              <a:t>https</a:t>
            </a:r>
            <a:r>
              <a:rPr lang="nl-NL" sz="1000" dirty="0">
                <a:solidFill>
                  <a:schemeClr val="bg2"/>
                </a:solidFill>
                <a:latin typeface="+mj-lt"/>
              </a:rPr>
              <a:t>://www.geckoboard.com/blog/quick-data-lessons-survivorship-bias</a:t>
            </a:r>
            <a:r>
              <a:rPr lang="nl-NL" sz="1000" dirty="0" smtClean="0">
                <a:solidFill>
                  <a:schemeClr val="bg2"/>
                </a:solidFill>
                <a:latin typeface="+mj-lt"/>
              </a:rPr>
              <a:t>/</a:t>
            </a:r>
            <a:r>
              <a:rPr lang="nl-NL" sz="1000" dirty="0">
                <a:solidFill>
                  <a:schemeClr val="bg2"/>
                </a:solidFill>
                <a:latin typeface="+mj-lt"/>
              </a:rPr>
              <a:t>             </a:t>
            </a:r>
            <a:r>
              <a:rPr lang="nl-NL" sz="1000" dirty="0" smtClean="0">
                <a:solidFill>
                  <a:schemeClr val="bg2"/>
                </a:solidFill>
                <a:latin typeface="+mj-lt"/>
              </a:rPr>
              <a:t>				https</a:t>
            </a:r>
            <a:r>
              <a:rPr lang="nl-NL" sz="1000" dirty="0">
                <a:solidFill>
                  <a:schemeClr val="bg2"/>
                </a:solidFill>
                <a:latin typeface="+mj-lt"/>
              </a:rPr>
              <a:t>://sketchplanations.com/sampling-bias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14916" y="1825030"/>
            <a:ext cx="1109722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 smtClean="0">
                <a:latin typeface="+mj-lt"/>
              </a:rPr>
              <a:t>Representativiteit</a:t>
            </a:r>
            <a:r>
              <a:rPr lang="en-US" b="1" dirty="0" smtClean="0">
                <a:latin typeface="+mj-lt"/>
              </a:rPr>
              <a:t>: </a:t>
            </a:r>
            <a:r>
              <a:rPr lang="en-US" dirty="0" smtClean="0">
                <a:latin typeface="+mn-lt"/>
              </a:rPr>
              <a:t>elk element van de </a:t>
            </a:r>
            <a:r>
              <a:rPr lang="en-US" dirty="0" err="1" smtClean="0">
                <a:latin typeface="+mn-lt"/>
              </a:rPr>
              <a:t>populatie</a:t>
            </a:r>
            <a:r>
              <a:rPr lang="en-US" dirty="0" smtClean="0">
                <a:latin typeface="+mn-lt"/>
              </a:rPr>
              <a:t> </a:t>
            </a:r>
            <a:r>
              <a:rPr lang="en-US" dirty="0" err="1" smtClean="0">
                <a:latin typeface="+mn-lt"/>
              </a:rPr>
              <a:t>heeft</a:t>
            </a:r>
            <a:r>
              <a:rPr lang="en-US" dirty="0" smtClean="0">
                <a:latin typeface="+mn-lt"/>
              </a:rPr>
              <a:t> </a:t>
            </a:r>
            <a:r>
              <a:rPr lang="en-US" dirty="0" err="1" smtClean="0">
                <a:latin typeface="+mn-lt"/>
              </a:rPr>
              <a:t>dezelfde</a:t>
            </a:r>
            <a:r>
              <a:rPr lang="en-US" dirty="0" smtClean="0">
                <a:latin typeface="+mn-lt"/>
              </a:rPr>
              <a:t> </a:t>
            </a:r>
            <a:r>
              <a:rPr lang="en-US" dirty="0" err="1" smtClean="0">
                <a:latin typeface="+mn-lt"/>
              </a:rPr>
              <a:t>kans</a:t>
            </a:r>
            <a:r>
              <a:rPr lang="en-US" dirty="0" smtClean="0">
                <a:latin typeface="+mn-lt"/>
              </a:rPr>
              <a:t> in de </a:t>
            </a:r>
            <a:r>
              <a:rPr lang="en-US" dirty="0" err="1" smtClean="0">
                <a:latin typeface="+mn-lt"/>
              </a:rPr>
              <a:t>steekproef</a:t>
            </a:r>
            <a:r>
              <a:rPr lang="en-US" dirty="0" smtClean="0">
                <a:latin typeface="+mn-lt"/>
              </a:rPr>
              <a:t> </a:t>
            </a:r>
            <a:r>
              <a:rPr lang="en-US" dirty="0" err="1" smtClean="0">
                <a:latin typeface="+mn-lt"/>
              </a:rPr>
              <a:t>te</a:t>
            </a:r>
            <a:r>
              <a:rPr lang="en-US" dirty="0" smtClean="0">
                <a:latin typeface="+mn-lt"/>
              </a:rPr>
              <a:t> </a:t>
            </a:r>
            <a:r>
              <a:rPr lang="en-US" dirty="0" err="1" smtClean="0">
                <a:latin typeface="+mn-lt"/>
              </a:rPr>
              <a:t>komen</a:t>
            </a:r>
            <a:r>
              <a:rPr lang="en-US" dirty="0" smtClean="0">
                <a:latin typeface="+mn-lt"/>
              </a:rPr>
              <a:t> </a:t>
            </a:r>
            <a:endParaRPr lang="en-US" b="1" dirty="0" smtClean="0">
              <a:latin typeface="+mn-lt"/>
            </a:endParaRPr>
          </a:p>
          <a:p>
            <a:endParaRPr lang="en-US" b="1" dirty="0">
              <a:latin typeface="+mn-lt"/>
            </a:endParaRPr>
          </a:p>
          <a:p>
            <a:r>
              <a:rPr lang="en-US" b="1" dirty="0" smtClean="0">
                <a:latin typeface="+mn-lt"/>
              </a:rPr>
              <a:t>Bias: </a:t>
            </a:r>
            <a:r>
              <a:rPr lang="en-US" dirty="0" err="1" smtClean="0">
                <a:latin typeface="+mn-lt"/>
              </a:rPr>
              <a:t>maatstaf</a:t>
            </a:r>
            <a:r>
              <a:rPr lang="en-US" dirty="0" smtClean="0">
                <a:latin typeface="+mn-lt"/>
              </a:rPr>
              <a:t> </a:t>
            </a:r>
            <a:r>
              <a:rPr lang="en-US" dirty="0" err="1" smtClean="0">
                <a:latin typeface="+mn-lt"/>
              </a:rPr>
              <a:t>voor</a:t>
            </a:r>
            <a:r>
              <a:rPr lang="en-US" dirty="0" smtClean="0">
                <a:latin typeface="+mn-lt"/>
              </a:rPr>
              <a:t> in </a:t>
            </a:r>
            <a:r>
              <a:rPr lang="en-US" dirty="0" err="1" smtClean="0">
                <a:latin typeface="+mn-lt"/>
              </a:rPr>
              <a:t>hoeverre</a:t>
            </a:r>
            <a:r>
              <a:rPr lang="en-US" dirty="0" smtClean="0">
                <a:latin typeface="+mn-lt"/>
              </a:rPr>
              <a:t> </a:t>
            </a:r>
            <a:r>
              <a:rPr lang="en-US" dirty="0" err="1" smtClean="0">
                <a:latin typeface="+mn-lt"/>
              </a:rPr>
              <a:t>verzamelde</a:t>
            </a:r>
            <a:r>
              <a:rPr lang="en-US" dirty="0" smtClean="0">
                <a:latin typeface="+mn-lt"/>
              </a:rPr>
              <a:t> data </a:t>
            </a:r>
            <a:r>
              <a:rPr lang="en-US" dirty="0" err="1" smtClean="0">
                <a:latin typeface="+mn-lt"/>
              </a:rPr>
              <a:t>en</a:t>
            </a:r>
            <a:r>
              <a:rPr lang="en-US" dirty="0" smtClean="0">
                <a:latin typeface="+mn-lt"/>
              </a:rPr>
              <a:t> </a:t>
            </a:r>
            <a:r>
              <a:rPr lang="en-US" dirty="0" err="1" smtClean="0">
                <a:latin typeface="+mn-lt"/>
              </a:rPr>
              <a:t>statistische</a:t>
            </a:r>
            <a:r>
              <a:rPr lang="en-US" dirty="0" smtClean="0">
                <a:latin typeface="+mn-lt"/>
              </a:rPr>
              <a:t> </a:t>
            </a:r>
            <a:r>
              <a:rPr lang="en-US" dirty="0" err="1" smtClean="0">
                <a:latin typeface="+mn-lt"/>
              </a:rPr>
              <a:t>analyse</a:t>
            </a:r>
            <a:r>
              <a:rPr lang="en-US" dirty="0" smtClean="0">
                <a:latin typeface="+mn-lt"/>
              </a:rPr>
              <a:t> </a:t>
            </a:r>
            <a:r>
              <a:rPr lang="en-US" dirty="0" err="1" smtClean="0">
                <a:latin typeface="+mn-lt"/>
              </a:rPr>
              <a:t>een</a:t>
            </a:r>
            <a:r>
              <a:rPr lang="en-US" dirty="0" smtClean="0">
                <a:latin typeface="+mn-lt"/>
              </a:rPr>
              <a:t> </a:t>
            </a:r>
            <a:r>
              <a:rPr lang="en-US" dirty="0" err="1" smtClean="0">
                <a:latin typeface="+mn-lt"/>
              </a:rPr>
              <a:t>inaccuraat</a:t>
            </a:r>
            <a:r>
              <a:rPr lang="en-US" dirty="0" smtClean="0">
                <a:latin typeface="+mn-lt"/>
              </a:rPr>
              <a:t> </a:t>
            </a:r>
            <a:r>
              <a:rPr lang="en-US" dirty="0" err="1" smtClean="0">
                <a:latin typeface="+mn-lt"/>
              </a:rPr>
              <a:t>beeld</a:t>
            </a:r>
            <a:r>
              <a:rPr lang="en-US" dirty="0" smtClean="0">
                <a:latin typeface="+mn-lt"/>
              </a:rPr>
              <a:t> van de </a:t>
            </a:r>
            <a:r>
              <a:rPr lang="en-US" dirty="0" err="1" smtClean="0">
                <a:latin typeface="+mn-lt"/>
              </a:rPr>
              <a:t>werkelijkheid</a:t>
            </a:r>
            <a:r>
              <a:rPr lang="en-US" dirty="0" smtClean="0">
                <a:latin typeface="+mn-lt"/>
              </a:rPr>
              <a:t> </a:t>
            </a:r>
            <a:r>
              <a:rPr lang="en-US" dirty="0" err="1" smtClean="0">
                <a:latin typeface="+mn-lt"/>
              </a:rPr>
              <a:t>geven</a:t>
            </a:r>
            <a:endParaRPr lang="nl-NL" dirty="0">
              <a:latin typeface="+mn-lt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3694" y="3271580"/>
            <a:ext cx="3166098" cy="2683584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072C57-BF42-4444-B590-821F91386AD2}" type="datetime4">
              <a:rPr lang="nl-NL" smtClean="0"/>
              <a:t>29 april 2025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943817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b="1" dirty="0" smtClean="0"/>
              <a:t>Datasets</a:t>
            </a:r>
            <a:endParaRPr lang="nl-NL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Een</a:t>
            </a:r>
            <a:r>
              <a:rPr lang="en-US" dirty="0" smtClean="0"/>
              <a:t> </a:t>
            </a:r>
            <a:r>
              <a:rPr lang="en-US" b="1" dirty="0" smtClean="0">
                <a:solidFill>
                  <a:schemeClr val="accent1"/>
                </a:solidFill>
              </a:rPr>
              <a:t>dataset</a:t>
            </a:r>
            <a:r>
              <a:rPr lang="en-US" dirty="0" smtClean="0"/>
              <a:t> is </a:t>
            </a:r>
            <a:r>
              <a:rPr lang="en-US" dirty="0" err="1" smtClean="0"/>
              <a:t>een</a:t>
            </a:r>
            <a:r>
              <a:rPr lang="en-US" dirty="0" smtClean="0"/>
              <a:t> </a:t>
            </a:r>
            <a:r>
              <a:rPr lang="en-US" dirty="0" err="1" smtClean="0"/>
              <a:t>verzameling</a:t>
            </a:r>
            <a:r>
              <a:rPr lang="en-US" dirty="0" smtClean="0"/>
              <a:t> van </a:t>
            </a:r>
            <a:r>
              <a:rPr lang="en-US" dirty="0" err="1" smtClean="0"/>
              <a:t>gegevens</a:t>
            </a:r>
            <a:r>
              <a:rPr lang="en-US" dirty="0" smtClean="0"/>
              <a:t>.</a:t>
            </a:r>
          </a:p>
          <a:p>
            <a:endParaRPr lang="en-US" b="1" dirty="0" smtClean="0"/>
          </a:p>
          <a:p>
            <a:r>
              <a:rPr lang="en-US" b="1" dirty="0" smtClean="0"/>
              <a:t>We </a:t>
            </a:r>
            <a:r>
              <a:rPr lang="en-US" b="1" dirty="0" err="1" smtClean="0"/>
              <a:t>focussen</a:t>
            </a:r>
            <a:r>
              <a:rPr lang="en-US" b="1" dirty="0" smtClean="0"/>
              <a:t> nu op: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Datasets in </a:t>
            </a:r>
            <a:r>
              <a:rPr lang="en-US" dirty="0" err="1" smtClean="0"/>
              <a:t>tabelvorm</a:t>
            </a:r>
            <a:r>
              <a:rPr lang="en-US" dirty="0" smtClean="0"/>
              <a:t> (met </a:t>
            </a:r>
            <a:r>
              <a:rPr lang="en-US" dirty="0" err="1" smtClean="0"/>
              <a:t>rijen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kolommen</a:t>
            </a:r>
            <a:r>
              <a:rPr lang="en-US" dirty="0" smtClean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 err="1" smtClean="0"/>
              <a:t>Rij</a:t>
            </a:r>
            <a:r>
              <a:rPr lang="en-US" b="1" dirty="0" smtClean="0"/>
              <a:t>:</a:t>
            </a:r>
            <a:r>
              <a:rPr lang="en-US" dirty="0" smtClean="0"/>
              <a:t> element uit </a:t>
            </a:r>
            <a:r>
              <a:rPr lang="en-US" dirty="0" err="1" smtClean="0"/>
              <a:t>een</a:t>
            </a:r>
            <a:r>
              <a:rPr lang="en-US" dirty="0" smtClean="0"/>
              <a:t> </a:t>
            </a:r>
            <a:r>
              <a:rPr lang="en-US" dirty="0" err="1" smtClean="0"/>
              <a:t>steekproef</a:t>
            </a:r>
            <a:r>
              <a:rPr lang="en-US" dirty="0" smtClean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 err="1" smtClean="0"/>
              <a:t>Kolom</a:t>
            </a:r>
            <a:r>
              <a:rPr lang="en-US" b="1" dirty="0" smtClean="0"/>
              <a:t>: </a:t>
            </a:r>
            <a:r>
              <a:rPr lang="en-US" dirty="0" err="1" smtClean="0"/>
              <a:t>een</a:t>
            </a:r>
            <a:r>
              <a:rPr lang="en-US" dirty="0" smtClean="0"/>
              <a:t> </a:t>
            </a:r>
            <a:r>
              <a:rPr lang="en-US" dirty="0" err="1" smtClean="0"/>
              <a:t>variabele</a:t>
            </a:r>
            <a:r>
              <a:rPr lang="en-US" dirty="0" smtClean="0"/>
              <a:t> </a:t>
            </a:r>
            <a:r>
              <a:rPr lang="en-US" dirty="0" err="1" smtClean="0"/>
              <a:t>waarvan</a:t>
            </a:r>
            <a:r>
              <a:rPr lang="en-US" dirty="0" smtClean="0"/>
              <a:t> per element </a:t>
            </a:r>
            <a:r>
              <a:rPr lang="en-US" dirty="0" err="1" smtClean="0"/>
              <a:t>een</a:t>
            </a:r>
            <a:r>
              <a:rPr lang="en-US" dirty="0" smtClean="0"/>
              <a:t> </a:t>
            </a:r>
            <a:r>
              <a:rPr lang="en-US" dirty="0" err="1" smtClean="0"/>
              <a:t>uitkomst</a:t>
            </a:r>
            <a:r>
              <a:rPr lang="en-US" dirty="0" smtClean="0"/>
              <a:t> </a:t>
            </a:r>
            <a:r>
              <a:rPr lang="en-US" dirty="0" err="1" smtClean="0"/>
              <a:t>wordt</a:t>
            </a:r>
            <a:r>
              <a:rPr lang="en-US" dirty="0" smtClean="0"/>
              <a:t> </a:t>
            </a:r>
            <a:r>
              <a:rPr lang="en-US" dirty="0" err="1" smtClean="0"/>
              <a:t>waargenomen</a:t>
            </a:r>
            <a:endParaRPr lang="nl-NL" dirty="0" smtClean="0"/>
          </a:p>
          <a:p>
            <a:endParaRPr lang="nl-NL" dirty="0"/>
          </a:p>
          <a:p>
            <a:endParaRPr lang="en-US" dirty="0" smtClean="0"/>
          </a:p>
          <a:p>
            <a:r>
              <a:rPr lang="en-US" b="1" dirty="0" err="1" smtClean="0"/>
              <a:t>Dit</a:t>
            </a:r>
            <a:r>
              <a:rPr lang="en-US" b="1" dirty="0" smtClean="0"/>
              <a:t> </a:t>
            </a:r>
            <a:r>
              <a:rPr lang="en-US" b="1" dirty="0" err="1" smtClean="0"/>
              <a:t>vak</a:t>
            </a:r>
            <a:r>
              <a:rPr lang="en-US" b="1" dirty="0" smtClean="0"/>
              <a:t>: </a:t>
            </a:r>
            <a:r>
              <a:rPr lang="en-US" dirty="0" err="1" smtClean="0"/>
              <a:t>analyse</a:t>
            </a:r>
            <a:r>
              <a:rPr lang="en-US" dirty="0" smtClean="0"/>
              <a:t> van </a:t>
            </a:r>
            <a:r>
              <a:rPr lang="en-US" dirty="0" err="1" smtClean="0"/>
              <a:t>een</a:t>
            </a:r>
            <a:r>
              <a:rPr lang="en-US" dirty="0" smtClean="0"/>
              <a:t> </a:t>
            </a:r>
            <a:r>
              <a:rPr lang="en-US" dirty="0" err="1" smtClean="0"/>
              <a:t>enkele</a:t>
            </a:r>
            <a:r>
              <a:rPr lang="en-US" dirty="0" smtClean="0"/>
              <a:t> </a:t>
            </a:r>
            <a:r>
              <a:rPr lang="en-US" dirty="0" err="1" smtClean="0"/>
              <a:t>variabele</a:t>
            </a:r>
            <a:r>
              <a:rPr lang="en-US" dirty="0" smtClean="0"/>
              <a:t> of </a:t>
            </a:r>
            <a:r>
              <a:rPr lang="en-US" dirty="0" err="1" smtClean="0"/>
              <a:t>interactie</a:t>
            </a:r>
            <a:r>
              <a:rPr lang="en-US" dirty="0" smtClean="0"/>
              <a:t> </a:t>
            </a:r>
            <a:r>
              <a:rPr lang="en-US" dirty="0" err="1" smtClean="0"/>
              <a:t>tussen</a:t>
            </a:r>
            <a:r>
              <a:rPr lang="en-US" dirty="0" smtClean="0"/>
              <a:t> twee </a:t>
            </a:r>
            <a:r>
              <a:rPr lang="en-US" dirty="0" err="1" smtClean="0"/>
              <a:t>variabelen</a:t>
            </a:r>
            <a:r>
              <a:rPr lang="en-US" dirty="0" smtClean="0"/>
              <a:t>.</a:t>
            </a:r>
            <a:endParaRPr lang="nl-NL" b="1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F451C-7EF1-4F26-94DD-74918A3AB4A7}" type="datetime4">
              <a:rPr lang="nl-NL" smtClean="0"/>
              <a:t>29 april 2025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5104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b="1" dirty="0" smtClean="0"/>
              <a:t>Dataset: jaarlijkse keuring van actieve militairen</a:t>
            </a:r>
            <a:endParaRPr lang="nl-NL" b="1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9952103"/>
              </p:ext>
            </p:extLst>
          </p:nvPr>
        </p:nvGraphicFramePr>
        <p:xfrm>
          <a:off x="960014" y="1952946"/>
          <a:ext cx="10073006" cy="406336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5043">
                  <a:extLst>
                    <a:ext uri="{9D8B030D-6E8A-4147-A177-3AD203B41FA5}">
                      <a16:colId xmlns:a16="http://schemas.microsoft.com/office/drawing/2014/main" val="4262277645"/>
                    </a:ext>
                  </a:extLst>
                </a:gridCol>
                <a:gridCol w="837416">
                  <a:extLst>
                    <a:ext uri="{9D8B030D-6E8A-4147-A177-3AD203B41FA5}">
                      <a16:colId xmlns:a16="http://schemas.microsoft.com/office/drawing/2014/main" val="1032139832"/>
                    </a:ext>
                  </a:extLst>
                </a:gridCol>
                <a:gridCol w="1117769">
                  <a:extLst>
                    <a:ext uri="{9D8B030D-6E8A-4147-A177-3AD203B41FA5}">
                      <a16:colId xmlns:a16="http://schemas.microsoft.com/office/drawing/2014/main" val="2591129049"/>
                    </a:ext>
                  </a:extLst>
                </a:gridCol>
                <a:gridCol w="2665168">
                  <a:extLst>
                    <a:ext uri="{9D8B030D-6E8A-4147-A177-3AD203B41FA5}">
                      <a16:colId xmlns:a16="http://schemas.microsoft.com/office/drawing/2014/main" val="594820455"/>
                    </a:ext>
                  </a:extLst>
                </a:gridCol>
                <a:gridCol w="2220973">
                  <a:extLst>
                    <a:ext uri="{9D8B030D-6E8A-4147-A177-3AD203B41FA5}">
                      <a16:colId xmlns:a16="http://schemas.microsoft.com/office/drawing/2014/main" val="2083302565"/>
                    </a:ext>
                  </a:extLst>
                </a:gridCol>
                <a:gridCol w="1697794">
                  <a:extLst>
                    <a:ext uri="{9D8B030D-6E8A-4147-A177-3AD203B41FA5}">
                      <a16:colId xmlns:a16="http://schemas.microsoft.com/office/drawing/2014/main" val="1526232512"/>
                    </a:ext>
                  </a:extLst>
                </a:gridCol>
                <a:gridCol w="1138843">
                  <a:extLst>
                    <a:ext uri="{9D8B030D-6E8A-4147-A177-3AD203B41FA5}">
                      <a16:colId xmlns:a16="http://schemas.microsoft.com/office/drawing/2014/main" val="2033143108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600" b="1" u="none" strike="noStrike" dirty="0" smtClean="0">
                          <a:effectLst/>
                        </a:rPr>
                        <a:t>ID</a:t>
                      </a:r>
                      <a:endParaRPr lang="nl-NL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600" b="1" u="none" strike="noStrike" dirty="0">
                          <a:effectLst/>
                        </a:rPr>
                        <a:t>Rang</a:t>
                      </a:r>
                      <a:endParaRPr lang="nl-NL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600" b="1" u="none" strike="noStrike" dirty="0">
                          <a:effectLst/>
                        </a:rPr>
                        <a:t>Eenheid</a:t>
                      </a:r>
                      <a:endParaRPr lang="nl-NL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600" b="1" u="none" strike="noStrike" dirty="0">
                          <a:effectLst/>
                        </a:rPr>
                        <a:t>Oefeningstijd (min)</a:t>
                      </a:r>
                      <a:endParaRPr lang="nl-NL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600" b="1" u="none" strike="noStrike" dirty="0">
                          <a:effectLst/>
                        </a:rPr>
                        <a:t>Schietscore (%)</a:t>
                      </a:r>
                      <a:endParaRPr lang="nl-NL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600" b="1" u="none" strike="noStrike" dirty="0">
                          <a:effectLst/>
                        </a:rPr>
                        <a:t>Aantal missies</a:t>
                      </a:r>
                      <a:endParaRPr lang="nl-NL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600" b="1" u="none" strike="noStrike" dirty="0">
                          <a:effectLst/>
                        </a:rPr>
                        <a:t>Geslacht</a:t>
                      </a:r>
                      <a:endParaRPr lang="nl-NL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3118921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>
                          <a:effectLst/>
                        </a:rPr>
                        <a:t>1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>
                          <a:effectLst/>
                        </a:rPr>
                        <a:t>Sergeant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>
                          <a:effectLst/>
                        </a:rPr>
                        <a:t>Bravo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>
                          <a:effectLst/>
                        </a:rPr>
                        <a:t>45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>
                          <a:effectLst/>
                        </a:rPr>
                        <a:t>85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>
                          <a:effectLst/>
                        </a:rPr>
                        <a:t>12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>
                          <a:effectLst/>
                        </a:rPr>
                        <a:t>Man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9872291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>
                          <a:effectLst/>
                        </a:rPr>
                        <a:t>2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>
                          <a:effectLst/>
                        </a:rPr>
                        <a:t>Korporaal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>
                          <a:effectLst/>
                        </a:rPr>
                        <a:t>Alpha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>
                          <a:effectLst/>
                        </a:rPr>
                        <a:t>60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>
                          <a:effectLst/>
                        </a:rPr>
                        <a:t>92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>
                          <a:effectLst/>
                        </a:rPr>
                        <a:t>8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>
                          <a:effectLst/>
                        </a:rPr>
                        <a:t>Vrouw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0000662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>
                          <a:effectLst/>
                        </a:rPr>
                        <a:t>3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>
                          <a:effectLst/>
                        </a:rPr>
                        <a:t>Luitenant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>
                          <a:effectLst/>
                        </a:rPr>
                        <a:t>Charlie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>
                          <a:effectLst/>
                        </a:rPr>
                        <a:t>55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>
                          <a:effectLst/>
                        </a:rPr>
                        <a:t>78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>
                          <a:effectLst/>
                        </a:rPr>
                        <a:t>15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>
                          <a:effectLst/>
                        </a:rPr>
                        <a:t>Man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3453248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>
                          <a:effectLst/>
                        </a:rPr>
                        <a:t>4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>
                          <a:effectLst/>
                        </a:rPr>
                        <a:t>Majoor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>
                          <a:effectLst/>
                        </a:rPr>
                        <a:t>Bravo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>
                          <a:effectLst/>
                        </a:rPr>
                        <a:t>70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>
                          <a:effectLst/>
                        </a:rPr>
                        <a:t>88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>
                          <a:effectLst/>
                        </a:rPr>
                        <a:t>20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>
                          <a:effectLst/>
                        </a:rPr>
                        <a:t>Man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7483956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>
                          <a:effectLst/>
                        </a:rPr>
                        <a:t>5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>
                          <a:effectLst/>
                        </a:rPr>
                        <a:t>Soldaat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>
                          <a:effectLst/>
                        </a:rPr>
                        <a:t>Alpha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>
                          <a:effectLst/>
                        </a:rPr>
                        <a:t>30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>
                          <a:effectLst/>
                        </a:rPr>
                        <a:t>65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>
                          <a:effectLst/>
                        </a:rPr>
                        <a:t>5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>
                          <a:effectLst/>
                        </a:rPr>
                        <a:t>Vrouw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1067245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>
                          <a:effectLst/>
                        </a:rPr>
                        <a:t>6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>
                          <a:effectLst/>
                        </a:rPr>
                        <a:t>Kapitein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>
                          <a:effectLst/>
                        </a:rPr>
                        <a:t>Charlie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>
                          <a:effectLst/>
                        </a:rPr>
                        <a:t>50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>
                          <a:effectLst/>
                        </a:rPr>
                        <a:t>80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>
                          <a:effectLst/>
                        </a:rPr>
                        <a:t>10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>
                          <a:effectLst/>
                        </a:rPr>
                        <a:t>Vrouw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7195882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>
                          <a:effectLst/>
                        </a:rPr>
                        <a:t>7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>
                          <a:effectLst/>
                        </a:rPr>
                        <a:t>Sergeant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>
                          <a:effectLst/>
                        </a:rPr>
                        <a:t>Bravo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>
                          <a:effectLst/>
                        </a:rPr>
                        <a:t>65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>
                          <a:effectLst/>
                        </a:rPr>
                        <a:t>90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>
                          <a:effectLst/>
                        </a:rPr>
                        <a:t>18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>
                          <a:effectLst/>
                        </a:rPr>
                        <a:t>Man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8481415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>
                          <a:effectLst/>
                        </a:rPr>
                        <a:t>8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100" u="none" strike="noStrike" dirty="0" smtClean="0">
                          <a:effectLst/>
                        </a:rPr>
                        <a:t>Soldaat</a:t>
                      </a:r>
                      <a:endParaRPr lang="nl-NL" sz="1100" b="0" i="0" u="none" strike="noStrike" dirty="0" smtClean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>
                          <a:effectLst/>
                        </a:rPr>
                        <a:t>Alpha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>
                          <a:effectLst/>
                        </a:rPr>
                        <a:t>40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>
                          <a:effectLst/>
                        </a:rPr>
                        <a:t>72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>
                          <a:effectLst/>
                        </a:rPr>
                        <a:t>6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>
                          <a:effectLst/>
                        </a:rPr>
                        <a:t>Man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7862794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>
                          <a:effectLst/>
                        </a:rPr>
                        <a:t>9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>
                          <a:effectLst/>
                        </a:rPr>
                        <a:t>Soldaat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>
                          <a:effectLst/>
                        </a:rPr>
                        <a:t>Charlie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>
                          <a:effectLst/>
                        </a:rPr>
                        <a:t>35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>
                          <a:effectLst/>
                        </a:rPr>
                        <a:t>70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>
                          <a:effectLst/>
                        </a:rPr>
                        <a:t>4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>
                          <a:effectLst/>
                        </a:rPr>
                        <a:t>Man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9399645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>
                          <a:effectLst/>
                        </a:rPr>
                        <a:t>10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>
                          <a:effectLst/>
                        </a:rPr>
                        <a:t>Kapitein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>
                          <a:effectLst/>
                        </a:rPr>
                        <a:t>Bravo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>
                          <a:effectLst/>
                        </a:rPr>
                        <a:t>75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>
                          <a:effectLst/>
                        </a:rPr>
                        <a:t>95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>
                          <a:effectLst/>
                        </a:rPr>
                        <a:t>25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>
                          <a:effectLst/>
                        </a:rPr>
                        <a:t>Vrouw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4333593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>
                          <a:effectLst/>
                        </a:rPr>
                        <a:t>11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>
                          <a:effectLst/>
                        </a:rPr>
                        <a:t>Luitenant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>
                          <a:effectLst/>
                        </a:rPr>
                        <a:t>Alpha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>
                          <a:effectLst/>
                        </a:rPr>
                        <a:t>55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>
                          <a:effectLst/>
                        </a:rPr>
                        <a:t>82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>
                          <a:effectLst/>
                        </a:rPr>
                        <a:t>12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>
                          <a:effectLst/>
                        </a:rPr>
                        <a:t>Man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2702309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>
                          <a:effectLst/>
                        </a:rPr>
                        <a:t>12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>
                          <a:effectLst/>
                        </a:rPr>
                        <a:t>Korporaal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>
                          <a:effectLst/>
                        </a:rPr>
                        <a:t>Charlie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>
                          <a:effectLst/>
                        </a:rPr>
                        <a:t>45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>
                          <a:effectLst/>
                        </a:rPr>
                        <a:t>68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>
                          <a:effectLst/>
                        </a:rPr>
                        <a:t>7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>
                          <a:effectLst/>
                        </a:rPr>
                        <a:t>Vrouw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849072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>
                          <a:effectLst/>
                        </a:rPr>
                        <a:t>13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>
                          <a:effectLst/>
                        </a:rPr>
                        <a:t>Sergeant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>
                          <a:effectLst/>
                        </a:rPr>
                        <a:t>Bravo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>
                          <a:effectLst/>
                        </a:rPr>
                        <a:t>60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>
                          <a:effectLst/>
                        </a:rPr>
                        <a:t>88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>
                          <a:effectLst/>
                        </a:rPr>
                        <a:t>14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>
                          <a:effectLst/>
                        </a:rPr>
                        <a:t>Man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1449396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>
                          <a:effectLst/>
                        </a:rPr>
                        <a:t>14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>
                          <a:effectLst/>
                        </a:rPr>
                        <a:t>Majoor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>
                          <a:effectLst/>
                        </a:rPr>
                        <a:t>Alpha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>
                          <a:effectLst/>
                        </a:rPr>
                        <a:t>80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>
                          <a:effectLst/>
                        </a:rPr>
                        <a:t>92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>
                          <a:effectLst/>
                        </a:rPr>
                        <a:t>30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>
                          <a:effectLst/>
                        </a:rPr>
                        <a:t>Vrouw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4002214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>
                          <a:effectLst/>
                        </a:rPr>
                        <a:t>15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>
                          <a:effectLst/>
                        </a:rPr>
                        <a:t>Soldaat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>
                          <a:effectLst/>
                        </a:rPr>
                        <a:t>Charlie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>
                          <a:effectLst/>
                        </a:rPr>
                        <a:t>25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>
                          <a:effectLst/>
                        </a:rPr>
                        <a:t>60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>
                          <a:effectLst/>
                        </a:rPr>
                        <a:t>3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>
                          <a:effectLst/>
                        </a:rPr>
                        <a:t>Vrouw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8018516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>
                          <a:effectLst/>
                        </a:rPr>
                        <a:t>16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>
                          <a:effectLst/>
                        </a:rPr>
                        <a:t>Kapitein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>
                          <a:effectLst/>
                        </a:rPr>
                        <a:t>Bravo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>
                          <a:effectLst/>
                        </a:rPr>
                        <a:t>65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>
                          <a:effectLst/>
                        </a:rPr>
                        <a:t>87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>
                          <a:effectLst/>
                        </a:rPr>
                        <a:t>18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>
                          <a:effectLst/>
                        </a:rPr>
                        <a:t>Man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0368569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>
                          <a:effectLst/>
                        </a:rPr>
                        <a:t>17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>
                          <a:effectLst/>
                        </a:rPr>
                        <a:t>Luitenant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>
                          <a:effectLst/>
                        </a:rPr>
                        <a:t>Alpha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>
                          <a:effectLst/>
                        </a:rPr>
                        <a:t>50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>
                          <a:effectLst/>
                        </a:rPr>
                        <a:t>75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>
                          <a:effectLst/>
                        </a:rPr>
                        <a:t>9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>
                          <a:effectLst/>
                        </a:rPr>
                        <a:t>Man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80214226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>
                          <a:effectLst/>
                        </a:rPr>
                        <a:t>18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>
                          <a:effectLst/>
                        </a:rPr>
                        <a:t>Sergeant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>
                          <a:effectLst/>
                        </a:rPr>
                        <a:t>Charlie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>
                          <a:effectLst/>
                        </a:rPr>
                        <a:t>55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>
                          <a:effectLst/>
                        </a:rPr>
                        <a:t>85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>
                          <a:effectLst/>
                        </a:rPr>
                        <a:t>13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>
                          <a:effectLst/>
                        </a:rPr>
                        <a:t>Vrouw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13135452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>
                          <a:effectLst/>
                        </a:rPr>
                        <a:t>19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>
                          <a:effectLst/>
                        </a:rPr>
                        <a:t>Korporaal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>
                          <a:effectLst/>
                        </a:rPr>
                        <a:t>Bravo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>
                          <a:effectLst/>
                        </a:rPr>
                        <a:t>45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>
                          <a:effectLst/>
                        </a:rPr>
                        <a:t>80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>
                          <a:effectLst/>
                        </a:rPr>
                        <a:t>10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>
                          <a:effectLst/>
                        </a:rPr>
                        <a:t>Man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6511485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>
                          <a:effectLst/>
                        </a:rPr>
                        <a:t>20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>
                          <a:effectLst/>
                        </a:rPr>
                        <a:t>Soldaat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>
                          <a:effectLst/>
                        </a:rPr>
                        <a:t>Alpha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>
                          <a:effectLst/>
                        </a:rPr>
                        <a:t>35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>
                          <a:effectLst/>
                        </a:rPr>
                        <a:t>62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>
                          <a:effectLst/>
                        </a:rPr>
                        <a:t>5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 dirty="0">
                          <a:effectLst/>
                        </a:rPr>
                        <a:t>Vrouw</a:t>
                      </a:r>
                      <a:endParaRPr lang="nl-NL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850254471"/>
                  </a:ext>
                </a:extLst>
              </a:tr>
            </a:tbl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D9DE-4BFD-4FDB-81E4-9CCB734A37A3}" type="datetime4">
              <a:rPr lang="nl-NL" smtClean="0"/>
              <a:t>29 april 2025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23080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b="1" dirty="0" smtClean="0"/>
              <a:t>Meetniveaus van </a:t>
            </a:r>
            <a:r>
              <a:rPr lang="nl-NL" b="1" dirty="0"/>
              <a:t>v</a:t>
            </a:r>
            <a:r>
              <a:rPr lang="nl-NL" b="1" dirty="0" smtClean="0"/>
              <a:t>ariabelen</a:t>
            </a:r>
            <a:endParaRPr lang="nl-NL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endParaRPr lang="nl-NL" b="1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b="1" dirty="0" smtClean="0"/>
              <a:t>Nominaal: </a:t>
            </a:r>
            <a:r>
              <a:rPr lang="nl-NL" dirty="0" smtClean="0"/>
              <a:t>waardes duiden een categorie aan (operationele eenheid).</a:t>
            </a:r>
            <a:endParaRPr lang="nl-NL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b="1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nl-NL" b="1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b="1" dirty="0" smtClean="0"/>
              <a:t>Ordinaal:</a:t>
            </a:r>
            <a:r>
              <a:rPr lang="nl-NL" dirty="0" smtClean="0"/>
              <a:t> waardes kunnen logisch worden gerangschikt (militaire rang). </a:t>
            </a:r>
          </a:p>
          <a:p>
            <a:endParaRPr lang="en-US" b="1" dirty="0" smtClean="0"/>
          </a:p>
          <a:p>
            <a:endParaRPr lang="en-US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b="1" dirty="0" smtClean="0"/>
              <a:t>Interval: </a:t>
            </a:r>
            <a:r>
              <a:rPr lang="nl-NL" dirty="0" smtClean="0"/>
              <a:t>verschil tussen twee waardes heeft een eenduidige betekenis</a:t>
            </a:r>
            <a:r>
              <a:rPr lang="nl-NL" dirty="0"/>
              <a:t> </a:t>
            </a:r>
            <a:r>
              <a:rPr lang="nl-NL" dirty="0" smtClean="0"/>
              <a:t>(lichaamstemperatuur tijdens inspanning)</a:t>
            </a:r>
          </a:p>
          <a:p>
            <a:endParaRPr lang="en-US" b="1" dirty="0" smtClean="0"/>
          </a:p>
          <a:p>
            <a:endParaRPr lang="nl-NL" b="1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b="1" dirty="0" smtClean="0"/>
              <a:t>Ratio: </a:t>
            </a:r>
            <a:r>
              <a:rPr lang="nl-NL" dirty="0" smtClean="0"/>
              <a:t>er bestaat een waarde die een natuurlijk nulpunt aanduidt</a:t>
            </a:r>
            <a:r>
              <a:rPr lang="nl-NL" dirty="0"/>
              <a:t> </a:t>
            </a:r>
            <a:r>
              <a:rPr lang="nl-NL" dirty="0" smtClean="0"/>
              <a:t>(aantal militairen in een eenheid)</a:t>
            </a:r>
          </a:p>
          <a:p>
            <a:endParaRPr lang="nl-NL" dirty="0" smtClean="0"/>
          </a:p>
          <a:p>
            <a:endParaRPr lang="nl-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862C5-B7C3-416C-B71A-931C6D10E15B}" type="datetime4">
              <a:rPr lang="nl-NL" smtClean="0"/>
              <a:t>29 april 2025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84943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b="1" dirty="0" smtClean="0"/>
              <a:t>Voorbeelden van meetniveaus van variabelen</a:t>
            </a:r>
            <a:endParaRPr lang="nl-NL" b="1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7852726"/>
              </p:ext>
            </p:extLst>
          </p:nvPr>
        </p:nvGraphicFramePr>
        <p:xfrm>
          <a:off x="825077" y="2144606"/>
          <a:ext cx="10342880" cy="353698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29360">
                  <a:extLst>
                    <a:ext uri="{9D8B030D-6E8A-4147-A177-3AD203B41FA5}">
                      <a16:colId xmlns:a16="http://schemas.microsoft.com/office/drawing/2014/main" val="3498526729"/>
                    </a:ext>
                  </a:extLst>
                </a:gridCol>
                <a:gridCol w="3931920">
                  <a:extLst>
                    <a:ext uri="{9D8B030D-6E8A-4147-A177-3AD203B41FA5}">
                      <a16:colId xmlns:a16="http://schemas.microsoft.com/office/drawing/2014/main" val="3551163328"/>
                    </a:ext>
                  </a:extLst>
                </a:gridCol>
                <a:gridCol w="5181600">
                  <a:extLst>
                    <a:ext uri="{9D8B030D-6E8A-4147-A177-3AD203B41FA5}">
                      <a16:colId xmlns:a16="http://schemas.microsoft.com/office/drawing/2014/main" val="2100596526"/>
                    </a:ext>
                  </a:extLst>
                </a:gridCol>
              </a:tblGrid>
              <a:tr h="651348">
                <a:tc>
                  <a:txBody>
                    <a:bodyPr/>
                    <a:lstStyle/>
                    <a:p>
                      <a:r>
                        <a:rPr lang="en-US" sz="1400" b="1" dirty="0" err="1" smtClean="0">
                          <a:solidFill>
                            <a:schemeClr val="tx1"/>
                          </a:solidFill>
                        </a:rPr>
                        <a:t>Nominaal</a:t>
                      </a:r>
                      <a:r>
                        <a:rPr lang="en-US" sz="1400" b="1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nl-NL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Categorie</a:t>
                      </a:r>
                      <a:r>
                        <a:rPr lang="en-US" sz="14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/ </a:t>
                      </a:r>
                      <a:r>
                        <a:rPr lang="en-US" sz="14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naam</a:t>
                      </a:r>
                      <a:endParaRPr lang="nl-NL" sz="1400" b="0" i="0" kern="12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400" kern="1200" dirty="0" smtClean="0">
                          <a:solidFill>
                            <a:schemeClr val="tx1"/>
                          </a:solidFill>
                          <a:effectLst/>
                        </a:rPr>
                        <a:t>Geboorteplaats, e</a:t>
                      </a:r>
                      <a:r>
                        <a:rPr lang="en-US" sz="1400" kern="1200" dirty="0" err="1" smtClean="0">
                          <a:solidFill>
                            <a:schemeClr val="tx1"/>
                          </a:solidFill>
                          <a:effectLst/>
                        </a:rPr>
                        <a:t>tniciteit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</a:rPr>
                        <a:t>, a</a:t>
                      </a:r>
                      <a:r>
                        <a:rPr lang="nl-NL" sz="1400" kern="1200" dirty="0" err="1" smtClean="0">
                          <a:solidFill>
                            <a:schemeClr val="tx1"/>
                          </a:solidFill>
                          <a:effectLst/>
                        </a:rPr>
                        <a:t>utomerken</a:t>
                      </a:r>
                      <a:endParaRPr lang="nl-NL" sz="1400" kern="1200" dirty="0" smtClean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r>
                        <a:rPr lang="nl-NL" sz="1400" kern="1200" dirty="0" smtClean="0">
                          <a:solidFill>
                            <a:schemeClr val="accent6"/>
                          </a:solidFill>
                          <a:effectLst/>
                        </a:rPr>
                        <a:t>Militaire voorbeelden</a:t>
                      </a:r>
                      <a:r>
                        <a:rPr lang="nl-NL" sz="1400" kern="1200" baseline="0" dirty="0" smtClean="0">
                          <a:solidFill>
                            <a:schemeClr val="accent6"/>
                          </a:solidFill>
                          <a:effectLst/>
                        </a:rPr>
                        <a:t> = type wapensysteem, OPCO</a:t>
                      </a:r>
                      <a:endParaRPr lang="nl-NL" sz="1400" kern="1200" dirty="0" smtClean="0">
                        <a:solidFill>
                          <a:schemeClr val="accent6"/>
                        </a:solidFill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72375969"/>
                  </a:ext>
                </a:extLst>
              </a:tr>
              <a:tr h="782515">
                <a:tc>
                  <a:txBody>
                    <a:bodyPr/>
                    <a:lstStyle/>
                    <a:p>
                      <a:r>
                        <a:rPr lang="en-US" sz="1400" b="1" dirty="0" err="1" smtClean="0">
                          <a:solidFill>
                            <a:schemeClr val="tx1"/>
                          </a:solidFill>
                        </a:rPr>
                        <a:t>Ordinaal</a:t>
                      </a:r>
                      <a:r>
                        <a:rPr lang="en-US" sz="1400" b="1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nl-NL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Categoriseren</a:t>
                      </a:r>
                      <a:r>
                        <a:rPr lang="en-US" sz="14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en</a:t>
                      </a:r>
                      <a:r>
                        <a:rPr lang="en-US" sz="14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  <a:p>
                      <a:r>
                        <a:rPr lang="en-US" sz="1400" b="0" i="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rangschikken</a:t>
                      </a:r>
                      <a:endParaRPr lang="nl-NL" sz="1400" b="0" i="0" kern="12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400" kern="1200" dirty="0" smtClean="0">
                          <a:solidFill>
                            <a:schemeClr val="tx1"/>
                          </a:solidFill>
                          <a:effectLst/>
                        </a:rPr>
                        <a:t>Top tien bestsellers,</a:t>
                      </a:r>
                      <a:r>
                        <a:rPr lang="nl-NL" sz="1400" kern="1200" baseline="0" dirty="0" smtClean="0">
                          <a:solidFill>
                            <a:schemeClr val="tx1"/>
                          </a:solidFill>
                          <a:effectLst/>
                        </a:rPr>
                        <a:t> t</a:t>
                      </a:r>
                      <a:r>
                        <a:rPr lang="nl-NL" sz="1400" kern="1200" dirty="0" smtClean="0">
                          <a:solidFill>
                            <a:schemeClr val="tx1"/>
                          </a:solidFill>
                          <a:effectLst/>
                        </a:rPr>
                        <a:t>aalvaardigheid (zoals laag, gemiddeld, hoog), Likertschaal-vragen (zeer oneens,</a:t>
                      </a:r>
                      <a:r>
                        <a:rPr lang="nl-NL" sz="1400" kern="1200" baseline="0" dirty="0" smtClean="0">
                          <a:solidFill>
                            <a:schemeClr val="tx1"/>
                          </a:solidFill>
                          <a:effectLst/>
                        </a:rPr>
                        <a:t> oneens, neutraal, eens, zeer eens)</a:t>
                      </a:r>
                      <a:endParaRPr lang="nl-NL" sz="1400" kern="1200" dirty="0" smtClean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r>
                        <a:rPr lang="nl-NL" sz="1400" b="0" i="0" kern="1200" dirty="0" smtClean="0">
                          <a:solidFill>
                            <a:schemeClr val="accent6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Militaire voorbeelden = rang, alert state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6728642"/>
                  </a:ext>
                </a:extLst>
              </a:tr>
              <a:tr h="914123">
                <a:tc>
                  <a:txBody>
                    <a:bodyPr/>
                    <a:lstStyle/>
                    <a:p>
                      <a:r>
                        <a:rPr lang="en-US" sz="1400" b="1" dirty="0" smtClean="0">
                          <a:solidFill>
                            <a:schemeClr val="tx1"/>
                          </a:solidFill>
                        </a:rPr>
                        <a:t>Interval </a:t>
                      </a:r>
                      <a:endParaRPr lang="nl-NL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Categoriseren</a:t>
                      </a:r>
                      <a:r>
                        <a:rPr lang="en-US" sz="14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en</a:t>
                      </a:r>
                      <a:r>
                        <a:rPr lang="en-US" sz="14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  <a:p>
                      <a:r>
                        <a:rPr lang="en-US" sz="1400" b="0" i="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rangschikken</a:t>
                      </a:r>
                      <a:r>
                        <a:rPr lang="en-US" sz="14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en</a:t>
                      </a:r>
                      <a:r>
                        <a:rPr lang="en-US" sz="14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  <a:p>
                      <a:r>
                        <a:rPr lang="en-US" sz="1400" b="0" i="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verschillen</a:t>
                      </a:r>
                      <a:r>
                        <a:rPr lang="en-US" sz="14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tussen</a:t>
                      </a:r>
                      <a:r>
                        <a:rPr lang="en-US" sz="14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waardes</a:t>
                      </a:r>
                      <a:r>
                        <a:rPr lang="en-US" sz="14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hebben</a:t>
                      </a:r>
                      <a:r>
                        <a:rPr lang="en-US" sz="14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een</a:t>
                      </a:r>
                      <a:r>
                        <a:rPr lang="en-US" sz="14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eenduidige</a:t>
                      </a:r>
                      <a:r>
                        <a:rPr lang="en-US" sz="14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betekenis</a:t>
                      </a:r>
                      <a:endParaRPr lang="nl-NL" sz="1400" b="0" i="0" kern="12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400" kern="1200" dirty="0" smtClean="0">
                          <a:solidFill>
                            <a:schemeClr val="tx1"/>
                          </a:solidFill>
                          <a:effectLst/>
                        </a:rPr>
                        <a:t>Temperatuur</a:t>
                      </a:r>
                      <a:r>
                        <a:rPr lang="nl-NL" sz="1400" kern="1200" dirty="0" smtClean="0">
                          <a:solidFill>
                            <a:schemeClr val="tx1"/>
                          </a:solidFill>
                          <a:effectLst/>
                        </a:rPr>
                        <a:t>,</a:t>
                      </a:r>
                      <a:r>
                        <a:rPr lang="nl-NL" sz="1400" kern="1200" baseline="0" dirty="0" smtClean="0">
                          <a:solidFill>
                            <a:schemeClr val="tx1"/>
                          </a:solidFill>
                          <a:effectLst/>
                        </a:rPr>
                        <a:t> IQ, Big Five persoonlijkheidstest</a:t>
                      </a:r>
                      <a:endParaRPr lang="nl-NL" sz="1400" kern="1200" dirty="0" smtClean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r>
                        <a:rPr lang="nl-NL" sz="1400" b="0" i="0" kern="1200" dirty="0" smtClean="0">
                          <a:solidFill>
                            <a:schemeClr val="accent6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Militaire voorbeelden</a:t>
                      </a:r>
                      <a:r>
                        <a:rPr lang="nl-NL" sz="1400" b="0" i="0" kern="1200" baseline="0" dirty="0" smtClean="0">
                          <a:solidFill>
                            <a:schemeClr val="accent6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= temperatuur van militaire apparatuur, tijdzone </a:t>
                      </a:r>
                      <a:r>
                        <a:rPr lang="nl-NL" sz="1400" b="0" i="0" kern="1200" baseline="0" dirty="0" smtClean="0">
                          <a:solidFill>
                            <a:schemeClr val="accent6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 </a:t>
                      </a:r>
                      <a:r>
                        <a:rPr lang="nl-NL" sz="1400" b="0" i="0" kern="1200" baseline="0" dirty="0" smtClean="0">
                          <a:solidFill>
                            <a:schemeClr val="accent6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een conflictgebied</a:t>
                      </a:r>
                      <a:endParaRPr lang="nl-NL" sz="1400" b="0" i="0" kern="1200" dirty="0" smtClean="0">
                        <a:solidFill>
                          <a:schemeClr val="accent6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3473101"/>
                  </a:ext>
                </a:extLst>
              </a:tr>
              <a:tr h="1125074">
                <a:tc>
                  <a:txBody>
                    <a:bodyPr/>
                    <a:lstStyle/>
                    <a:p>
                      <a:r>
                        <a:rPr lang="en-US" sz="1400" b="1" dirty="0" smtClean="0">
                          <a:solidFill>
                            <a:schemeClr val="tx1"/>
                          </a:solidFill>
                        </a:rPr>
                        <a:t>Ratio</a:t>
                      </a:r>
                      <a:r>
                        <a:rPr lang="en-US" sz="1400" b="1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nl-NL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Categoriseren</a:t>
                      </a:r>
                      <a:r>
                        <a:rPr lang="en-US" sz="14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en</a:t>
                      </a:r>
                      <a:r>
                        <a:rPr lang="en-US" sz="14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  <a:p>
                      <a:r>
                        <a:rPr lang="en-US" sz="1400" b="0" i="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rangschikken</a:t>
                      </a:r>
                      <a:r>
                        <a:rPr lang="en-US" sz="14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en</a:t>
                      </a:r>
                      <a:r>
                        <a:rPr lang="en-US" sz="14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  <a:p>
                      <a:r>
                        <a:rPr lang="en-US" sz="1400" b="0" i="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verschillen</a:t>
                      </a:r>
                      <a:r>
                        <a:rPr lang="en-US" sz="14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tussen</a:t>
                      </a:r>
                      <a:r>
                        <a:rPr lang="en-US" sz="14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waardes</a:t>
                      </a:r>
                      <a:r>
                        <a:rPr lang="en-US" sz="14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hebben</a:t>
                      </a:r>
                      <a:r>
                        <a:rPr lang="en-US" sz="14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een</a:t>
                      </a:r>
                      <a:r>
                        <a:rPr lang="en-US" sz="14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eenduidige</a:t>
                      </a:r>
                      <a:r>
                        <a:rPr lang="en-US" sz="14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betekenis</a:t>
                      </a:r>
                      <a:endParaRPr lang="nl-NL" sz="1400" b="0" i="0" kern="12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4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en een natuurlijk nulpunt</a:t>
                      </a:r>
                      <a:endParaRPr lang="nl-NL" sz="1400" b="0" i="0" kern="12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400" kern="1200" dirty="0" smtClean="0">
                          <a:solidFill>
                            <a:schemeClr val="tx1"/>
                          </a:solidFill>
                          <a:effectLst/>
                        </a:rPr>
                        <a:t>Lengte, tijd, gewicht</a:t>
                      </a:r>
                      <a:endParaRPr lang="nl-NL" sz="1400" kern="1200" dirty="0" smtClean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r>
                        <a:rPr lang="nl-NL" sz="1400" b="0" i="0" kern="1200" dirty="0" smtClean="0">
                          <a:solidFill>
                            <a:schemeClr val="accent6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Militaire</a:t>
                      </a:r>
                      <a:r>
                        <a:rPr lang="nl-NL" sz="1400" b="0" i="0" kern="1200" baseline="0" dirty="0" smtClean="0">
                          <a:solidFill>
                            <a:schemeClr val="accent6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voorbeelden = snelheid van een F-35 (km/h), vrijgekomen energie van een explosief (TNT-equivalent)</a:t>
                      </a:r>
                      <a:endParaRPr lang="nl-NL" sz="1400" b="0" i="0" kern="1200" dirty="0" smtClean="0">
                        <a:solidFill>
                          <a:schemeClr val="accent6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0741211"/>
                  </a:ext>
                </a:extLst>
              </a:tr>
            </a:tbl>
          </a:graphicData>
        </a:graphic>
      </p:graphicFrame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DFB75-A591-486C-924E-59BF0F20C8E9}" type="datetime4">
              <a:rPr lang="nl-NL" smtClean="0"/>
              <a:t>29 april 2025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28628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/>
              <a:t>Coördinator</a:t>
            </a:r>
            <a:r>
              <a:rPr lang="en-US" b="1" dirty="0" smtClean="0"/>
              <a:t> </a:t>
            </a:r>
            <a:r>
              <a:rPr lang="en-US" b="1" dirty="0" err="1"/>
              <a:t>s</a:t>
            </a:r>
            <a:r>
              <a:rPr lang="en-US" b="1" dirty="0" err="1" smtClean="0"/>
              <a:t>tatistiek</a:t>
            </a:r>
            <a:r>
              <a:rPr lang="en-US" b="1" dirty="0" smtClean="0"/>
              <a:t> 2024-2025 </a:t>
            </a:r>
            <a:endParaRPr lang="nl-NL" b="1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Dr. </a:t>
            </a:r>
            <a:r>
              <a:rPr lang="en-US" dirty="0" err="1" smtClean="0"/>
              <a:t>ir.</a:t>
            </a:r>
            <a:r>
              <a:rPr lang="en-US" dirty="0" smtClean="0"/>
              <a:t> D. </a:t>
            </a:r>
            <a:r>
              <a:rPr lang="en-US" dirty="0" err="1" smtClean="0"/>
              <a:t>Blom</a:t>
            </a:r>
            <a:endParaRPr lang="en-US" dirty="0" smtClean="0"/>
          </a:p>
          <a:p>
            <a:r>
              <a:rPr lang="en-US" dirty="0" smtClean="0">
                <a:hlinkClick r:id="rId2"/>
              </a:rPr>
              <a:t>damp.blom@mindef.nl</a:t>
            </a:r>
            <a:endParaRPr lang="en-US" dirty="0" smtClean="0"/>
          </a:p>
          <a:p>
            <a:r>
              <a:rPr lang="en-US" dirty="0" smtClean="0"/>
              <a:t>Breda: Isaac </a:t>
            </a:r>
            <a:r>
              <a:rPr lang="en-US" dirty="0" err="1" smtClean="0"/>
              <a:t>Delpratpaviljoen</a:t>
            </a:r>
            <a:r>
              <a:rPr lang="en-US" dirty="0" smtClean="0"/>
              <a:t>, </a:t>
            </a:r>
            <a:r>
              <a:rPr lang="en-US" dirty="0" err="1" smtClean="0"/>
              <a:t>kamer</a:t>
            </a:r>
            <a:r>
              <a:rPr lang="en-US" dirty="0" smtClean="0"/>
              <a:t> A.232</a:t>
            </a:r>
          </a:p>
          <a:p>
            <a:r>
              <a:rPr lang="en-US" dirty="0" smtClean="0"/>
              <a:t>Den </a:t>
            </a:r>
            <a:r>
              <a:rPr lang="en-US" dirty="0" err="1" smtClean="0"/>
              <a:t>Helder</a:t>
            </a:r>
            <a:r>
              <a:rPr lang="en-US" dirty="0" smtClean="0"/>
              <a:t>: </a:t>
            </a:r>
            <a:r>
              <a:rPr lang="en-US" dirty="0" err="1" smtClean="0"/>
              <a:t>Enys</a:t>
            </a:r>
            <a:r>
              <a:rPr lang="en-US" dirty="0" smtClean="0"/>
              <a:t> House E2.036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BSc, MSc </a:t>
            </a:r>
            <a:r>
              <a:rPr lang="en-US" dirty="0" err="1" smtClean="0"/>
              <a:t>en</a:t>
            </a:r>
            <a:r>
              <a:rPr lang="en-US" dirty="0" smtClean="0"/>
              <a:t> PhD: </a:t>
            </a:r>
            <a:r>
              <a:rPr lang="en-US" dirty="0" err="1" smtClean="0"/>
              <a:t>toegepaste</a:t>
            </a:r>
            <a:r>
              <a:rPr lang="en-US" dirty="0" smtClean="0"/>
              <a:t> </a:t>
            </a:r>
            <a:r>
              <a:rPr lang="en-US" dirty="0" err="1" smtClean="0"/>
              <a:t>wiskunde</a:t>
            </a:r>
            <a:r>
              <a:rPr lang="en-US" dirty="0" smtClean="0"/>
              <a:t>, </a:t>
            </a:r>
            <a:r>
              <a:rPr lang="en-US" dirty="0" err="1" smtClean="0"/>
              <a:t>Technische</a:t>
            </a:r>
            <a:r>
              <a:rPr lang="en-US" dirty="0" smtClean="0"/>
              <a:t> </a:t>
            </a:r>
            <a:r>
              <a:rPr lang="en-US" dirty="0" err="1" smtClean="0"/>
              <a:t>Universiteit</a:t>
            </a:r>
            <a:r>
              <a:rPr lang="en-US" dirty="0" smtClean="0"/>
              <a:t> Eindhoven</a:t>
            </a:r>
          </a:p>
          <a:p>
            <a:endParaRPr lang="en-US" dirty="0"/>
          </a:p>
          <a:p>
            <a:r>
              <a:rPr lang="en-US" dirty="0" err="1" smtClean="0"/>
              <a:t>Sinds</a:t>
            </a:r>
            <a:r>
              <a:rPr lang="en-US" dirty="0" smtClean="0"/>
              <a:t> </a:t>
            </a:r>
            <a:r>
              <a:rPr lang="en-US" dirty="0" err="1" smtClean="0"/>
              <a:t>juni</a:t>
            </a:r>
            <a:r>
              <a:rPr lang="en-US" dirty="0" smtClean="0"/>
              <a:t> 2024: </a:t>
            </a:r>
            <a:r>
              <a:rPr lang="en-US" dirty="0" err="1" smtClean="0"/>
              <a:t>universitair</a:t>
            </a:r>
            <a:r>
              <a:rPr lang="en-US" dirty="0" smtClean="0"/>
              <a:t> docent operations research / </a:t>
            </a:r>
            <a:r>
              <a:rPr lang="en-US" dirty="0" err="1" smtClean="0"/>
              <a:t>wiskunde</a:t>
            </a:r>
            <a:r>
              <a:rPr lang="en-US" dirty="0" smtClean="0"/>
              <a:t> </a:t>
            </a:r>
            <a:r>
              <a:rPr lang="en-US" dirty="0" err="1" smtClean="0"/>
              <a:t>bij</a:t>
            </a:r>
            <a:r>
              <a:rPr lang="en-US" dirty="0" smtClean="0"/>
              <a:t> NLDA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nl-NL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2445" y="1463676"/>
            <a:ext cx="2001783" cy="2501699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B8749-0443-432C-8A7B-35A8B8AC7F8E}" type="datetime4">
              <a:rPr lang="nl-NL" smtClean="0"/>
              <a:t>29 april 2025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96397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b="1" dirty="0" smtClean="0"/>
              <a:t>Meetniveaus</a:t>
            </a:r>
            <a:endParaRPr lang="nl-NL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r="1092" b="403"/>
          <a:stretch/>
        </p:blipFill>
        <p:spPr>
          <a:xfrm>
            <a:off x="2923363" y="1662114"/>
            <a:ext cx="5305828" cy="421799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073448" y="5999985"/>
            <a:ext cx="584613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1200" dirty="0"/>
              <a:t>https://www.cmihva.nl/wp-content/uploads/2015/09/meetniveaus-3.png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69A61-FB9A-4F14-BBAD-EF338A5FCB11}" type="datetime4">
              <a:rPr lang="nl-NL" smtClean="0"/>
              <a:t>29 april 2025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10205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b="1" dirty="0" smtClean="0"/>
              <a:t>Wat zijn de meetniveaus van deze variabelen?</a:t>
            </a:r>
            <a:endParaRPr lang="nl-NL" b="1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495210"/>
              </p:ext>
            </p:extLst>
          </p:nvPr>
        </p:nvGraphicFramePr>
        <p:xfrm>
          <a:off x="1822540" y="1741107"/>
          <a:ext cx="8347954" cy="406336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33839">
                  <a:extLst>
                    <a:ext uri="{9D8B030D-6E8A-4147-A177-3AD203B41FA5}">
                      <a16:colId xmlns:a16="http://schemas.microsoft.com/office/drawing/2014/main" val="4262277645"/>
                    </a:ext>
                  </a:extLst>
                </a:gridCol>
                <a:gridCol w="850626">
                  <a:extLst>
                    <a:ext uri="{9D8B030D-6E8A-4147-A177-3AD203B41FA5}">
                      <a16:colId xmlns:a16="http://schemas.microsoft.com/office/drawing/2014/main" val="1032139832"/>
                    </a:ext>
                  </a:extLst>
                </a:gridCol>
                <a:gridCol w="943085">
                  <a:extLst>
                    <a:ext uri="{9D8B030D-6E8A-4147-A177-3AD203B41FA5}">
                      <a16:colId xmlns:a16="http://schemas.microsoft.com/office/drawing/2014/main" val="2591129049"/>
                    </a:ext>
                  </a:extLst>
                </a:gridCol>
                <a:gridCol w="1752874">
                  <a:extLst>
                    <a:ext uri="{9D8B030D-6E8A-4147-A177-3AD203B41FA5}">
                      <a16:colId xmlns:a16="http://schemas.microsoft.com/office/drawing/2014/main" val="594820455"/>
                    </a:ext>
                  </a:extLst>
                </a:gridCol>
                <a:gridCol w="1393310">
                  <a:extLst>
                    <a:ext uri="{9D8B030D-6E8A-4147-A177-3AD203B41FA5}">
                      <a16:colId xmlns:a16="http://schemas.microsoft.com/office/drawing/2014/main" val="2083302565"/>
                    </a:ext>
                  </a:extLst>
                </a:gridCol>
                <a:gridCol w="1322682">
                  <a:extLst>
                    <a:ext uri="{9D8B030D-6E8A-4147-A177-3AD203B41FA5}">
                      <a16:colId xmlns:a16="http://schemas.microsoft.com/office/drawing/2014/main" val="1526232512"/>
                    </a:ext>
                  </a:extLst>
                </a:gridCol>
                <a:gridCol w="1151538">
                  <a:extLst>
                    <a:ext uri="{9D8B030D-6E8A-4147-A177-3AD203B41FA5}">
                      <a16:colId xmlns:a16="http://schemas.microsoft.com/office/drawing/2014/main" val="2033143108"/>
                    </a:ext>
                  </a:extLst>
                </a:gridCol>
              </a:tblGrid>
              <a:tr h="126683"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600" b="1" u="none" strike="noStrike" dirty="0" smtClean="0">
                          <a:effectLst/>
                        </a:rPr>
                        <a:t>ID</a:t>
                      </a:r>
                      <a:endParaRPr lang="nl-NL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600" b="1" u="none" strike="noStrike" dirty="0">
                          <a:effectLst/>
                        </a:rPr>
                        <a:t>Rang</a:t>
                      </a:r>
                      <a:endParaRPr lang="nl-NL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600" b="1" u="none" strike="noStrike" dirty="0">
                          <a:effectLst/>
                        </a:rPr>
                        <a:t>Eenheid</a:t>
                      </a:r>
                      <a:endParaRPr lang="nl-NL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600" b="1" u="none" strike="noStrike" dirty="0">
                          <a:effectLst/>
                        </a:rPr>
                        <a:t>Oefeningstijd (min)</a:t>
                      </a:r>
                      <a:endParaRPr lang="nl-NL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600" b="1" u="none" strike="noStrike" dirty="0">
                          <a:effectLst/>
                        </a:rPr>
                        <a:t>Schietscore (%)</a:t>
                      </a:r>
                      <a:endParaRPr lang="nl-NL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600" b="1" u="none" strike="noStrike" dirty="0">
                          <a:effectLst/>
                        </a:rPr>
                        <a:t>Aantal missies</a:t>
                      </a:r>
                      <a:endParaRPr lang="nl-NL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600" b="1" u="none" strike="noStrike" dirty="0">
                          <a:effectLst/>
                        </a:rPr>
                        <a:t>Geslacht</a:t>
                      </a:r>
                      <a:endParaRPr lang="nl-NL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8741471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>
                          <a:effectLst/>
                        </a:rPr>
                        <a:t>1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 dirty="0">
                          <a:effectLst/>
                        </a:rPr>
                        <a:t>Sergeant</a:t>
                      </a:r>
                      <a:endParaRPr lang="nl-NL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>
                          <a:effectLst/>
                        </a:rPr>
                        <a:t>Bravo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 dirty="0">
                          <a:effectLst/>
                        </a:rPr>
                        <a:t>45</a:t>
                      </a:r>
                      <a:endParaRPr lang="nl-NL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 dirty="0">
                          <a:effectLst/>
                        </a:rPr>
                        <a:t>85</a:t>
                      </a:r>
                      <a:endParaRPr lang="nl-NL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 dirty="0">
                          <a:effectLst/>
                        </a:rPr>
                        <a:t>12</a:t>
                      </a:r>
                      <a:endParaRPr lang="nl-NL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>
                          <a:effectLst/>
                        </a:rPr>
                        <a:t>Man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9872291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>
                          <a:effectLst/>
                        </a:rPr>
                        <a:t>2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 dirty="0">
                          <a:effectLst/>
                        </a:rPr>
                        <a:t>Korporaal</a:t>
                      </a:r>
                      <a:endParaRPr lang="nl-NL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>
                          <a:effectLst/>
                        </a:rPr>
                        <a:t>Alpha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 dirty="0">
                          <a:effectLst/>
                        </a:rPr>
                        <a:t>60</a:t>
                      </a:r>
                      <a:endParaRPr lang="nl-NL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>
                          <a:effectLst/>
                        </a:rPr>
                        <a:t>92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 dirty="0">
                          <a:effectLst/>
                        </a:rPr>
                        <a:t>8</a:t>
                      </a:r>
                      <a:endParaRPr lang="nl-NL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>
                          <a:effectLst/>
                        </a:rPr>
                        <a:t>Vrouw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0000662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>
                          <a:effectLst/>
                        </a:rPr>
                        <a:t>3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 dirty="0">
                          <a:effectLst/>
                        </a:rPr>
                        <a:t>Luitenant</a:t>
                      </a:r>
                      <a:endParaRPr lang="nl-NL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>
                          <a:effectLst/>
                        </a:rPr>
                        <a:t>Charlie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 dirty="0">
                          <a:effectLst/>
                        </a:rPr>
                        <a:t>55</a:t>
                      </a:r>
                      <a:endParaRPr lang="nl-NL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>
                          <a:effectLst/>
                        </a:rPr>
                        <a:t>78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>
                          <a:effectLst/>
                        </a:rPr>
                        <a:t>15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>
                          <a:effectLst/>
                        </a:rPr>
                        <a:t>Man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3453248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>
                          <a:effectLst/>
                        </a:rPr>
                        <a:t>4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 dirty="0">
                          <a:effectLst/>
                        </a:rPr>
                        <a:t>Majoor</a:t>
                      </a:r>
                      <a:endParaRPr lang="nl-NL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>
                          <a:effectLst/>
                        </a:rPr>
                        <a:t>Bravo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 dirty="0">
                          <a:effectLst/>
                        </a:rPr>
                        <a:t>70</a:t>
                      </a:r>
                      <a:endParaRPr lang="nl-NL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 dirty="0">
                          <a:effectLst/>
                        </a:rPr>
                        <a:t>88</a:t>
                      </a:r>
                      <a:endParaRPr lang="nl-NL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 dirty="0">
                          <a:effectLst/>
                        </a:rPr>
                        <a:t>20</a:t>
                      </a:r>
                      <a:endParaRPr lang="nl-NL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>
                          <a:effectLst/>
                        </a:rPr>
                        <a:t>Man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7483956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>
                          <a:effectLst/>
                        </a:rPr>
                        <a:t>5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 dirty="0">
                          <a:effectLst/>
                        </a:rPr>
                        <a:t>Soldaat</a:t>
                      </a:r>
                      <a:endParaRPr lang="nl-NL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>
                          <a:effectLst/>
                        </a:rPr>
                        <a:t>Alpha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 dirty="0">
                          <a:effectLst/>
                        </a:rPr>
                        <a:t>30</a:t>
                      </a:r>
                      <a:endParaRPr lang="nl-NL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 dirty="0">
                          <a:effectLst/>
                        </a:rPr>
                        <a:t>65</a:t>
                      </a:r>
                      <a:endParaRPr lang="nl-NL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>
                          <a:effectLst/>
                        </a:rPr>
                        <a:t>5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>
                          <a:effectLst/>
                        </a:rPr>
                        <a:t>Vrouw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1067245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>
                          <a:effectLst/>
                        </a:rPr>
                        <a:t>6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 dirty="0">
                          <a:effectLst/>
                        </a:rPr>
                        <a:t>Kapitein</a:t>
                      </a:r>
                      <a:endParaRPr lang="nl-NL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>
                          <a:effectLst/>
                        </a:rPr>
                        <a:t>Charlie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 dirty="0">
                          <a:effectLst/>
                        </a:rPr>
                        <a:t>50</a:t>
                      </a:r>
                      <a:endParaRPr lang="nl-NL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 dirty="0">
                          <a:effectLst/>
                        </a:rPr>
                        <a:t>80</a:t>
                      </a:r>
                      <a:endParaRPr lang="nl-NL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 dirty="0">
                          <a:effectLst/>
                        </a:rPr>
                        <a:t>10</a:t>
                      </a:r>
                      <a:endParaRPr lang="nl-NL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>
                          <a:effectLst/>
                        </a:rPr>
                        <a:t>Vrouw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7195882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>
                          <a:effectLst/>
                        </a:rPr>
                        <a:t>7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 dirty="0">
                          <a:effectLst/>
                        </a:rPr>
                        <a:t>Sergeant</a:t>
                      </a:r>
                      <a:endParaRPr lang="nl-NL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>
                          <a:effectLst/>
                        </a:rPr>
                        <a:t>Bravo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 dirty="0">
                          <a:effectLst/>
                        </a:rPr>
                        <a:t>65</a:t>
                      </a:r>
                      <a:endParaRPr lang="nl-NL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 dirty="0">
                          <a:effectLst/>
                        </a:rPr>
                        <a:t>90</a:t>
                      </a:r>
                      <a:endParaRPr lang="nl-NL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 dirty="0">
                          <a:effectLst/>
                        </a:rPr>
                        <a:t>18</a:t>
                      </a:r>
                      <a:endParaRPr lang="nl-NL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>
                          <a:effectLst/>
                        </a:rPr>
                        <a:t>Man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8481415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>
                          <a:effectLst/>
                        </a:rPr>
                        <a:t>8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100" u="none" strike="noStrike" dirty="0" smtClean="0">
                          <a:effectLst/>
                        </a:rPr>
                        <a:t>Soldaat</a:t>
                      </a:r>
                      <a:endParaRPr lang="nl-NL" sz="1100" b="0" i="0" u="none" strike="noStrike" dirty="0" smtClean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>
                          <a:effectLst/>
                        </a:rPr>
                        <a:t>Alpha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 dirty="0">
                          <a:effectLst/>
                        </a:rPr>
                        <a:t>40</a:t>
                      </a:r>
                      <a:endParaRPr lang="nl-NL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 dirty="0">
                          <a:effectLst/>
                        </a:rPr>
                        <a:t>72</a:t>
                      </a:r>
                      <a:endParaRPr lang="nl-NL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 dirty="0">
                          <a:effectLst/>
                        </a:rPr>
                        <a:t>6</a:t>
                      </a:r>
                      <a:endParaRPr lang="nl-NL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>
                          <a:effectLst/>
                        </a:rPr>
                        <a:t>Man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7862794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>
                          <a:effectLst/>
                        </a:rPr>
                        <a:t>9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 dirty="0">
                          <a:effectLst/>
                        </a:rPr>
                        <a:t>Soldaat</a:t>
                      </a:r>
                      <a:endParaRPr lang="nl-NL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>
                          <a:effectLst/>
                        </a:rPr>
                        <a:t>Charlie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 dirty="0">
                          <a:effectLst/>
                        </a:rPr>
                        <a:t>35</a:t>
                      </a:r>
                      <a:endParaRPr lang="nl-NL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 dirty="0">
                          <a:effectLst/>
                        </a:rPr>
                        <a:t>70</a:t>
                      </a:r>
                      <a:endParaRPr lang="nl-NL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 dirty="0">
                          <a:effectLst/>
                        </a:rPr>
                        <a:t>4</a:t>
                      </a:r>
                      <a:endParaRPr lang="nl-NL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>
                          <a:effectLst/>
                        </a:rPr>
                        <a:t>Man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9399645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>
                          <a:effectLst/>
                        </a:rPr>
                        <a:t>10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 dirty="0">
                          <a:effectLst/>
                        </a:rPr>
                        <a:t>Kapitein</a:t>
                      </a:r>
                      <a:endParaRPr lang="nl-NL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>
                          <a:effectLst/>
                        </a:rPr>
                        <a:t>Bravo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 dirty="0">
                          <a:effectLst/>
                        </a:rPr>
                        <a:t>75</a:t>
                      </a:r>
                      <a:endParaRPr lang="nl-NL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 dirty="0">
                          <a:effectLst/>
                        </a:rPr>
                        <a:t>95</a:t>
                      </a:r>
                      <a:endParaRPr lang="nl-NL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 dirty="0">
                          <a:effectLst/>
                        </a:rPr>
                        <a:t>25</a:t>
                      </a:r>
                      <a:endParaRPr lang="nl-NL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>
                          <a:effectLst/>
                        </a:rPr>
                        <a:t>Vrouw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4333593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>
                          <a:effectLst/>
                        </a:rPr>
                        <a:t>11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 dirty="0">
                          <a:effectLst/>
                        </a:rPr>
                        <a:t>Luitenant</a:t>
                      </a:r>
                      <a:endParaRPr lang="nl-NL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>
                          <a:effectLst/>
                        </a:rPr>
                        <a:t>Alpha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 dirty="0">
                          <a:effectLst/>
                        </a:rPr>
                        <a:t>55</a:t>
                      </a:r>
                      <a:endParaRPr lang="nl-NL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 dirty="0">
                          <a:effectLst/>
                        </a:rPr>
                        <a:t>82</a:t>
                      </a:r>
                      <a:endParaRPr lang="nl-NL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 dirty="0">
                          <a:effectLst/>
                        </a:rPr>
                        <a:t>12</a:t>
                      </a:r>
                      <a:endParaRPr lang="nl-NL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>
                          <a:effectLst/>
                        </a:rPr>
                        <a:t>Man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2702309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>
                          <a:effectLst/>
                        </a:rPr>
                        <a:t>12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 dirty="0">
                          <a:effectLst/>
                        </a:rPr>
                        <a:t>Korporaal</a:t>
                      </a:r>
                      <a:endParaRPr lang="nl-NL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>
                          <a:effectLst/>
                        </a:rPr>
                        <a:t>Charlie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 dirty="0">
                          <a:effectLst/>
                        </a:rPr>
                        <a:t>45</a:t>
                      </a:r>
                      <a:endParaRPr lang="nl-NL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 dirty="0">
                          <a:effectLst/>
                        </a:rPr>
                        <a:t>68</a:t>
                      </a:r>
                      <a:endParaRPr lang="nl-NL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 dirty="0">
                          <a:effectLst/>
                        </a:rPr>
                        <a:t>7</a:t>
                      </a:r>
                      <a:endParaRPr lang="nl-NL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>
                          <a:effectLst/>
                        </a:rPr>
                        <a:t>Vrouw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849072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>
                          <a:effectLst/>
                        </a:rPr>
                        <a:t>13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 dirty="0">
                          <a:effectLst/>
                        </a:rPr>
                        <a:t>Sergeant</a:t>
                      </a:r>
                      <a:endParaRPr lang="nl-NL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>
                          <a:effectLst/>
                        </a:rPr>
                        <a:t>Bravo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 dirty="0">
                          <a:effectLst/>
                        </a:rPr>
                        <a:t>60</a:t>
                      </a:r>
                      <a:endParaRPr lang="nl-NL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 dirty="0">
                          <a:effectLst/>
                        </a:rPr>
                        <a:t>88</a:t>
                      </a:r>
                      <a:endParaRPr lang="nl-NL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 dirty="0">
                          <a:effectLst/>
                        </a:rPr>
                        <a:t>14</a:t>
                      </a:r>
                      <a:endParaRPr lang="nl-NL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>
                          <a:effectLst/>
                        </a:rPr>
                        <a:t>Man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1449396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>
                          <a:effectLst/>
                        </a:rPr>
                        <a:t>14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 dirty="0">
                          <a:effectLst/>
                        </a:rPr>
                        <a:t>Majoor</a:t>
                      </a:r>
                      <a:endParaRPr lang="nl-NL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>
                          <a:effectLst/>
                        </a:rPr>
                        <a:t>Alpha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 dirty="0">
                          <a:effectLst/>
                        </a:rPr>
                        <a:t>80</a:t>
                      </a:r>
                      <a:endParaRPr lang="nl-NL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 dirty="0">
                          <a:effectLst/>
                        </a:rPr>
                        <a:t>92</a:t>
                      </a:r>
                      <a:endParaRPr lang="nl-NL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 dirty="0">
                          <a:effectLst/>
                        </a:rPr>
                        <a:t>30</a:t>
                      </a:r>
                      <a:endParaRPr lang="nl-NL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>
                          <a:effectLst/>
                        </a:rPr>
                        <a:t>Vrouw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4002214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>
                          <a:effectLst/>
                        </a:rPr>
                        <a:t>15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 dirty="0">
                          <a:effectLst/>
                        </a:rPr>
                        <a:t>Soldaat</a:t>
                      </a:r>
                      <a:endParaRPr lang="nl-NL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>
                          <a:effectLst/>
                        </a:rPr>
                        <a:t>Charlie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 dirty="0">
                          <a:effectLst/>
                        </a:rPr>
                        <a:t>25</a:t>
                      </a:r>
                      <a:endParaRPr lang="nl-NL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 dirty="0">
                          <a:effectLst/>
                        </a:rPr>
                        <a:t>60</a:t>
                      </a:r>
                      <a:endParaRPr lang="nl-NL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 dirty="0">
                          <a:effectLst/>
                        </a:rPr>
                        <a:t>3</a:t>
                      </a:r>
                      <a:endParaRPr lang="nl-NL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>
                          <a:effectLst/>
                        </a:rPr>
                        <a:t>Vrouw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8018516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>
                          <a:effectLst/>
                        </a:rPr>
                        <a:t>16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 dirty="0">
                          <a:effectLst/>
                        </a:rPr>
                        <a:t>Kapitein</a:t>
                      </a:r>
                      <a:endParaRPr lang="nl-NL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>
                          <a:effectLst/>
                        </a:rPr>
                        <a:t>Bravo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 dirty="0">
                          <a:effectLst/>
                        </a:rPr>
                        <a:t>65</a:t>
                      </a:r>
                      <a:endParaRPr lang="nl-NL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 dirty="0">
                          <a:effectLst/>
                        </a:rPr>
                        <a:t>87</a:t>
                      </a:r>
                      <a:endParaRPr lang="nl-NL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 dirty="0">
                          <a:effectLst/>
                        </a:rPr>
                        <a:t>18</a:t>
                      </a:r>
                      <a:endParaRPr lang="nl-NL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>
                          <a:effectLst/>
                        </a:rPr>
                        <a:t>Man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0368569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>
                          <a:effectLst/>
                        </a:rPr>
                        <a:t>17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 dirty="0">
                          <a:effectLst/>
                        </a:rPr>
                        <a:t>Luitenant</a:t>
                      </a:r>
                      <a:endParaRPr lang="nl-NL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>
                          <a:effectLst/>
                        </a:rPr>
                        <a:t>Alpha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 dirty="0">
                          <a:effectLst/>
                        </a:rPr>
                        <a:t>50</a:t>
                      </a:r>
                      <a:endParaRPr lang="nl-NL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 dirty="0">
                          <a:effectLst/>
                        </a:rPr>
                        <a:t>75</a:t>
                      </a:r>
                      <a:endParaRPr lang="nl-NL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 dirty="0">
                          <a:effectLst/>
                        </a:rPr>
                        <a:t>9</a:t>
                      </a:r>
                      <a:endParaRPr lang="nl-NL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>
                          <a:effectLst/>
                        </a:rPr>
                        <a:t>Man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80214226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>
                          <a:effectLst/>
                        </a:rPr>
                        <a:t>18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 dirty="0">
                          <a:effectLst/>
                        </a:rPr>
                        <a:t>Sergeant</a:t>
                      </a:r>
                      <a:endParaRPr lang="nl-NL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>
                          <a:effectLst/>
                        </a:rPr>
                        <a:t>Charlie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 dirty="0">
                          <a:effectLst/>
                        </a:rPr>
                        <a:t>55</a:t>
                      </a:r>
                      <a:endParaRPr lang="nl-NL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 dirty="0">
                          <a:effectLst/>
                        </a:rPr>
                        <a:t>85</a:t>
                      </a:r>
                      <a:endParaRPr lang="nl-NL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 dirty="0">
                          <a:effectLst/>
                        </a:rPr>
                        <a:t>13</a:t>
                      </a:r>
                      <a:endParaRPr lang="nl-NL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 dirty="0">
                          <a:effectLst/>
                        </a:rPr>
                        <a:t>Vrouw</a:t>
                      </a:r>
                      <a:endParaRPr lang="nl-NL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13135452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>
                          <a:effectLst/>
                        </a:rPr>
                        <a:t>19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 dirty="0">
                          <a:effectLst/>
                        </a:rPr>
                        <a:t>Korporaal</a:t>
                      </a:r>
                      <a:endParaRPr lang="nl-NL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>
                          <a:effectLst/>
                        </a:rPr>
                        <a:t>Bravo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 dirty="0">
                          <a:effectLst/>
                        </a:rPr>
                        <a:t>45</a:t>
                      </a:r>
                      <a:endParaRPr lang="nl-NL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 dirty="0">
                          <a:effectLst/>
                        </a:rPr>
                        <a:t>80</a:t>
                      </a:r>
                      <a:endParaRPr lang="nl-NL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 dirty="0">
                          <a:effectLst/>
                        </a:rPr>
                        <a:t>10</a:t>
                      </a:r>
                      <a:endParaRPr lang="nl-NL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 dirty="0">
                          <a:effectLst/>
                        </a:rPr>
                        <a:t>Man</a:t>
                      </a:r>
                      <a:endParaRPr lang="nl-NL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6511485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>
                          <a:effectLst/>
                        </a:rPr>
                        <a:t>20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 dirty="0">
                          <a:effectLst/>
                        </a:rPr>
                        <a:t>Soldaat</a:t>
                      </a:r>
                      <a:endParaRPr lang="nl-NL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 dirty="0" err="1">
                          <a:effectLst/>
                        </a:rPr>
                        <a:t>Alpha</a:t>
                      </a:r>
                      <a:endParaRPr lang="nl-NL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 dirty="0">
                          <a:effectLst/>
                        </a:rPr>
                        <a:t>35</a:t>
                      </a:r>
                      <a:endParaRPr lang="nl-NL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 dirty="0">
                          <a:effectLst/>
                        </a:rPr>
                        <a:t>62</a:t>
                      </a:r>
                      <a:endParaRPr lang="nl-NL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 dirty="0">
                          <a:effectLst/>
                        </a:rPr>
                        <a:t>5</a:t>
                      </a:r>
                      <a:endParaRPr lang="nl-NL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 dirty="0">
                          <a:effectLst/>
                        </a:rPr>
                        <a:t>Vrouw</a:t>
                      </a:r>
                      <a:endParaRPr lang="nl-NL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850254471"/>
                  </a:ext>
                </a:extLst>
              </a:tr>
            </a:tbl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01C71-7AD0-46EA-9617-3A2C10976AF3}" type="datetime4">
              <a:rPr lang="nl-NL" smtClean="0"/>
              <a:t>29 april 2025</a:t>
            </a:fld>
            <a:endParaRPr lang="nl-NL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5635565"/>
              </p:ext>
            </p:extLst>
          </p:nvPr>
        </p:nvGraphicFramePr>
        <p:xfrm>
          <a:off x="1831129" y="5883465"/>
          <a:ext cx="8330775" cy="3708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50976">
                  <a:extLst>
                    <a:ext uri="{9D8B030D-6E8A-4147-A177-3AD203B41FA5}">
                      <a16:colId xmlns:a16="http://schemas.microsoft.com/office/drawing/2014/main" val="2116814524"/>
                    </a:ext>
                  </a:extLst>
                </a:gridCol>
                <a:gridCol w="868680">
                  <a:extLst>
                    <a:ext uri="{9D8B030D-6E8A-4147-A177-3AD203B41FA5}">
                      <a16:colId xmlns:a16="http://schemas.microsoft.com/office/drawing/2014/main" val="1944438829"/>
                    </a:ext>
                  </a:extLst>
                </a:gridCol>
                <a:gridCol w="950976">
                  <a:extLst>
                    <a:ext uri="{9D8B030D-6E8A-4147-A177-3AD203B41FA5}">
                      <a16:colId xmlns:a16="http://schemas.microsoft.com/office/drawing/2014/main" val="721581139"/>
                    </a:ext>
                  </a:extLst>
                </a:gridCol>
                <a:gridCol w="1673352">
                  <a:extLst>
                    <a:ext uri="{9D8B030D-6E8A-4147-A177-3AD203B41FA5}">
                      <a16:colId xmlns:a16="http://schemas.microsoft.com/office/drawing/2014/main" val="2437030980"/>
                    </a:ext>
                  </a:extLst>
                </a:gridCol>
                <a:gridCol w="1362456">
                  <a:extLst>
                    <a:ext uri="{9D8B030D-6E8A-4147-A177-3AD203B41FA5}">
                      <a16:colId xmlns:a16="http://schemas.microsoft.com/office/drawing/2014/main" val="1569680217"/>
                    </a:ext>
                  </a:extLst>
                </a:gridCol>
                <a:gridCol w="1307592">
                  <a:extLst>
                    <a:ext uri="{9D8B030D-6E8A-4147-A177-3AD203B41FA5}">
                      <a16:colId xmlns:a16="http://schemas.microsoft.com/office/drawing/2014/main" val="740098421"/>
                    </a:ext>
                  </a:extLst>
                </a:gridCol>
                <a:gridCol w="1216743">
                  <a:extLst>
                    <a:ext uri="{9D8B030D-6E8A-4147-A177-3AD203B41FA5}">
                      <a16:colId xmlns:a16="http://schemas.microsoft.com/office/drawing/2014/main" val="26991091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nl-NL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err="1" smtClean="0"/>
                        <a:t>Ordinaal</a:t>
                      </a:r>
                      <a:endParaRPr lang="nl-NL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err="1" smtClean="0"/>
                        <a:t>Nominaal</a:t>
                      </a:r>
                      <a:endParaRPr lang="nl-NL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Ratio</a:t>
                      </a:r>
                      <a:endParaRPr lang="nl-NL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Ratio</a:t>
                      </a:r>
                      <a:endParaRPr lang="nl-NL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Ratio</a:t>
                      </a:r>
                      <a:endParaRPr lang="nl-NL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err="1" smtClean="0"/>
                        <a:t>Nominaal</a:t>
                      </a:r>
                      <a:endParaRPr lang="nl-NL" sz="14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0004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29078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/>
              <a:t>Kwalitatieve</a:t>
            </a:r>
            <a:r>
              <a:rPr lang="en-US" b="1" dirty="0" smtClean="0"/>
              <a:t> </a:t>
            </a:r>
            <a:r>
              <a:rPr lang="en-US" b="1" dirty="0" err="1" smtClean="0"/>
              <a:t>en</a:t>
            </a:r>
            <a:r>
              <a:rPr lang="en-US" b="1" dirty="0" smtClean="0"/>
              <a:t> </a:t>
            </a:r>
            <a:r>
              <a:rPr lang="en-US" b="1" dirty="0" err="1" smtClean="0"/>
              <a:t>kwantitatieve</a:t>
            </a:r>
            <a:r>
              <a:rPr lang="en-US" b="1" dirty="0" smtClean="0"/>
              <a:t> </a:t>
            </a:r>
            <a:r>
              <a:rPr lang="en-US" b="1" dirty="0" err="1" smtClean="0"/>
              <a:t>variabelen</a:t>
            </a:r>
            <a:endParaRPr lang="nl-NL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b="1" dirty="0"/>
          </a:p>
          <a:p>
            <a:endParaRPr lang="en-US" b="1" dirty="0" smtClean="0"/>
          </a:p>
          <a:p>
            <a:r>
              <a:rPr lang="en-US" b="1" dirty="0" err="1" smtClean="0"/>
              <a:t>Kwalitatief</a:t>
            </a:r>
            <a:r>
              <a:rPr lang="en-US" b="1" dirty="0" smtClean="0"/>
              <a:t>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 smtClean="0"/>
              <a:t>variabelen</a:t>
            </a:r>
            <a:r>
              <a:rPr lang="en-US" dirty="0" smtClean="0"/>
              <a:t> die </a:t>
            </a:r>
            <a:r>
              <a:rPr lang="en-US" dirty="0" err="1" smtClean="0"/>
              <a:t>een</a:t>
            </a:r>
            <a:r>
              <a:rPr lang="en-US" dirty="0" smtClean="0"/>
              <a:t> </a:t>
            </a:r>
            <a:r>
              <a:rPr lang="en-US" dirty="0" err="1" smtClean="0"/>
              <a:t>categorie</a:t>
            </a:r>
            <a:r>
              <a:rPr lang="en-US" dirty="0" smtClean="0"/>
              <a:t> </a:t>
            </a:r>
            <a:r>
              <a:rPr lang="en-US" dirty="0" err="1" smtClean="0"/>
              <a:t>beschrijven</a:t>
            </a:r>
            <a:r>
              <a:rPr lang="en-US" dirty="0" smtClean="0"/>
              <a:t> of </a:t>
            </a:r>
            <a:r>
              <a:rPr lang="en-US" dirty="0" err="1" smtClean="0"/>
              <a:t>een</a:t>
            </a:r>
            <a:r>
              <a:rPr lang="en-US" dirty="0" smtClean="0"/>
              <a:t> </a:t>
            </a:r>
            <a:r>
              <a:rPr lang="en-US" dirty="0" err="1" smtClean="0"/>
              <a:t>tekstuele</a:t>
            </a:r>
            <a:r>
              <a:rPr lang="en-US" dirty="0" smtClean="0"/>
              <a:t> </a:t>
            </a:r>
            <a:r>
              <a:rPr lang="en-US" dirty="0" err="1" smtClean="0"/>
              <a:t>waarde</a:t>
            </a:r>
            <a:r>
              <a:rPr lang="en-US" dirty="0" smtClean="0"/>
              <a:t> </a:t>
            </a:r>
            <a:r>
              <a:rPr lang="en-US" dirty="0" err="1" smtClean="0"/>
              <a:t>kunnen</a:t>
            </a:r>
            <a:r>
              <a:rPr lang="en-US" dirty="0" smtClean="0"/>
              <a:t> </a:t>
            </a:r>
            <a:r>
              <a:rPr lang="en-US" dirty="0" err="1" smtClean="0"/>
              <a:t>hebben</a:t>
            </a:r>
            <a:endParaRPr lang="en-US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 smtClean="0"/>
          </a:p>
          <a:p>
            <a:r>
              <a:rPr lang="en-US" b="1" dirty="0" err="1" smtClean="0"/>
              <a:t>Kwantitatief</a:t>
            </a:r>
            <a:r>
              <a:rPr lang="en-US" b="1" dirty="0" smtClean="0"/>
              <a:t>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 smtClean="0"/>
              <a:t>variabelen</a:t>
            </a:r>
            <a:r>
              <a:rPr lang="en-US" dirty="0" smtClean="0"/>
              <a:t> die </a:t>
            </a:r>
            <a:r>
              <a:rPr lang="en-US" dirty="0" err="1" smtClean="0"/>
              <a:t>een</a:t>
            </a:r>
            <a:r>
              <a:rPr lang="en-US" dirty="0" smtClean="0"/>
              <a:t> </a:t>
            </a:r>
            <a:r>
              <a:rPr lang="en-US" dirty="0" err="1" smtClean="0"/>
              <a:t>meetbare</a:t>
            </a:r>
            <a:r>
              <a:rPr lang="en-US" dirty="0" smtClean="0"/>
              <a:t> </a:t>
            </a:r>
            <a:r>
              <a:rPr lang="en-US" dirty="0" err="1" smtClean="0"/>
              <a:t>hoeveelheid</a:t>
            </a:r>
            <a:r>
              <a:rPr lang="en-US" dirty="0" smtClean="0"/>
              <a:t> / </a:t>
            </a:r>
            <a:r>
              <a:rPr lang="en-US" dirty="0" err="1" smtClean="0"/>
              <a:t>aantal</a:t>
            </a:r>
            <a:r>
              <a:rPr lang="en-US" dirty="0" smtClean="0"/>
              <a:t> (</a:t>
            </a:r>
            <a:r>
              <a:rPr lang="en-US" dirty="0" err="1" smtClean="0"/>
              <a:t>getal</a:t>
            </a:r>
            <a:r>
              <a:rPr lang="en-US" dirty="0" smtClean="0"/>
              <a:t>) </a:t>
            </a:r>
            <a:r>
              <a:rPr lang="en-US" dirty="0" err="1" smtClean="0"/>
              <a:t>als</a:t>
            </a:r>
            <a:r>
              <a:rPr lang="en-US" dirty="0" smtClean="0"/>
              <a:t> </a:t>
            </a:r>
            <a:r>
              <a:rPr lang="en-US" dirty="0" err="1" smtClean="0"/>
              <a:t>waarde</a:t>
            </a:r>
            <a:r>
              <a:rPr lang="en-US" dirty="0" smtClean="0"/>
              <a:t> </a:t>
            </a:r>
            <a:r>
              <a:rPr lang="en-US" dirty="0" err="1" smtClean="0"/>
              <a:t>kunnen</a:t>
            </a:r>
            <a:r>
              <a:rPr lang="en-US" dirty="0" smtClean="0"/>
              <a:t> </a:t>
            </a:r>
            <a:r>
              <a:rPr lang="en-US" dirty="0" err="1" smtClean="0"/>
              <a:t>hebben</a:t>
            </a:r>
            <a:r>
              <a:rPr lang="en-US" dirty="0" smtClean="0"/>
              <a:t>.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B40654-16CB-4AC4-BA25-1BAD04E8E553}" type="datetime4">
              <a:rPr lang="nl-NL" smtClean="0"/>
              <a:t>29 april 2025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14471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b="1" dirty="0" smtClean="0"/>
              <a:t>Zijn deze variabelen kwalitatief of kwantitatief?</a:t>
            </a:r>
            <a:endParaRPr lang="nl-NL" b="1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5857271"/>
              </p:ext>
            </p:extLst>
          </p:nvPr>
        </p:nvGraphicFramePr>
        <p:xfrm>
          <a:off x="1822540" y="1741107"/>
          <a:ext cx="8301174" cy="430720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06056">
                  <a:extLst>
                    <a:ext uri="{9D8B030D-6E8A-4147-A177-3AD203B41FA5}">
                      <a16:colId xmlns:a16="http://schemas.microsoft.com/office/drawing/2014/main" val="4262277645"/>
                    </a:ext>
                  </a:extLst>
                </a:gridCol>
                <a:gridCol w="1078409">
                  <a:extLst>
                    <a:ext uri="{9D8B030D-6E8A-4147-A177-3AD203B41FA5}">
                      <a16:colId xmlns:a16="http://schemas.microsoft.com/office/drawing/2014/main" val="1032139832"/>
                    </a:ext>
                  </a:extLst>
                </a:gridCol>
                <a:gridCol w="1104954">
                  <a:extLst>
                    <a:ext uri="{9D8B030D-6E8A-4147-A177-3AD203B41FA5}">
                      <a16:colId xmlns:a16="http://schemas.microsoft.com/office/drawing/2014/main" val="2591129049"/>
                    </a:ext>
                  </a:extLst>
                </a:gridCol>
                <a:gridCol w="1586204">
                  <a:extLst>
                    <a:ext uri="{9D8B030D-6E8A-4147-A177-3AD203B41FA5}">
                      <a16:colId xmlns:a16="http://schemas.microsoft.com/office/drawing/2014/main" val="594820455"/>
                    </a:ext>
                  </a:extLst>
                </a:gridCol>
                <a:gridCol w="1352939">
                  <a:extLst>
                    <a:ext uri="{9D8B030D-6E8A-4147-A177-3AD203B41FA5}">
                      <a16:colId xmlns:a16="http://schemas.microsoft.com/office/drawing/2014/main" val="2083302565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1526232512"/>
                    </a:ext>
                  </a:extLst>
                </a:gridCol>
                <a:gridCol w="1166326">
                  <a:extLst>
                    <a:ext uri="{9D8B030D-6E8A-4147-A177-3AD203B41FA5}">
                      <a16:colId xmlns:a16="http://schemas.microsoft.com/office/drawing/2014/main" val="2033143108"/>
                    </a:ext>
                  </a:extLst>
                </a:gridCol>
              </a:tblGrid>
              <a:tr h="126683"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600" b="1" u="none" strike="noStrike" dirty="0" smtClean="0">
                          <a:effectLst/>
                        </a:rPr>
                        <a:t>ID</a:t>
                      </a:r>
                      <a:endParaRPr lang="nl-NL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600" b="1" u="none" strike="noStrike" dirty="0">
                          <a:effectLst/>
                        </a:rPr>
                        <a:t>Rang</a:t>
                      </a:r>
                      <a:endParaRPr lang="nl-NL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600" b="1" u="none" strike="noStrike" dirty="0">
                          <a:effectLst/>
                        </a:rPr>
                        <a:t>Eenheid</a:t>
                      </a:r>
                      <a:endParaRPr lang="nl-NL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600" b="1" u="none" strike="noStrike" dirty="0">
                          <a:effectLst/>
                        </a:rPr>
                        <a:t>Oefeningstijd (min)</a:t>
                      </a:r>
                      <a:endParaRPr lang="nl-NL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600" b="1" u="none" strike="noStrike" dirty="0">
                          <a:effectLst/>
                        </a:rPr>
                        <a:t>Schietscore (%)</a:t>
                      </a:r>
                      <a:endParaRPr lang="nl-NL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600" b="1" u="none" strike="noStrike" dirty="0">
                          <a:effectLst/>
                        </a:rPr>
                        <a:t>Aantal missies</a:t>
                      </a:r>
                      <a:endParaRPr lang="nl-NL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600" b="1" u="none" strike="noStrike" dirty="0">
                          <a:effectLst/>
                        </a:rPr>
                        <a:t>Geslacht</a:t>
                      </a:r>
                      <a:endParaRPr lang="nl-NL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8741471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>
                          <a:effectLst/>
                        </a:rPr>
                        <a:t>1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 dirty="0">
                          <a:effectLst/>
                        </a:rPr>
                        <a:t>Sergeant</a:t>
                      </a:r>
                      <a:endParaRPr lang="nl-NL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>
                          <a:effectLst/>
                        </a:rPr>
                        <a:t>Bravo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 dirty="0">
                          <a:effectLst/>
                        </a:rPr>
                        <a:t>45</a:t>
                      </a:r>
                      <a:endParaRPr lang="nl-NL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 dirty="0">
                          <a:effectLst/>
                        </a:rPr>
                        <a:t>85</a:t>
                      </a:r>
                      <a:endParaRPr lang="nl-NL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 dirty="0">
                          <a:effectLst/>
                        </a:rPr>
                        <a:t>12</a:t>
                      </a:r>
                      <a:endParaRPr lang="nl-NL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>
                          <a:effectLst/>
                        </a:rPr>
                        <a:t>Man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9872291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>
                          <a:effectLst/>
                        </a:rPr>
                        <a:t>2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 dirty="0">
                          <a:effectLst/>
                        </a:rPr>
                        <a:t>Korporaal</a:t>
                      </a:r>
                      <a:endParaRPr lang="nl-NL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>
                          <a:effectLst/>
                        </a:rPr>
                        <a:t>Alpha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 dirty="0">
                          <a:effectLst/>
                        </a:rPr>
                        <a:t>60</a:t>
                      </a:r>
                      <a:endParaRPr lang="nl-NL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>
                          <a:effectLst/>
                        </a:rPr>
                        <a:t>92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 dirty="0">
                          <a:effectLst/>
                        </a:rPr>
                        <a:t>8</a:t>
                      </a:r>
                      <a:endParaRPr lang="nl-NL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>
                          <a:effectLst/>
                        </a:rPr>
                        <a:t>Vrouw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0000662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>
                          <a:effectLst/>
                        </a:rPr>
                        <a:t>3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 dirty="0">
                          <a:effectLst/>
                        </a:rPr>
                        <a:t>Luitenant</a:t>
                      </a:r>
                      <a:endParaRPr lang="nl-NL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>
                          <a:effectLst/>
                        </a:rPr>
                        <a:t>Charlie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 dirty="0">
                          <a:effectLst/>
                        </a:rPr>
                        <a:t>55</a:t>
                      </a:r>
                      <a:endParaRPr lang="nl-NL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>
                          <a:effectLst/>
                        </a:rPr>
                        <a:t>78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>
                          <a:effectLst/>
                        </a:rPr>
                        <a:t>15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>
                          <a:effectLst/>
                        </a:rPr>
                        <a:t>Man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3453248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>
                          <a:effectLst/>
                        </a:rPr>
                        <a:t>4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 dirty="0">
                          <a:effectLst/>
                        </a:rPr>
                        <a:t>Majoor</a:t>
                      </a:r>
                      <a:endParaRPr lang="nl-NL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>
                          <a:effectLst/>
                        </a:rPr>
                        <a:t>Bravo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 dirty="0">
                          <a:effectLst/>
                        </a:rPr>
                        <a:t>70</a:t>
                      </a:r>
                      <a:endParaRPr lang="nl-NL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 dirty="0">
                          <a:effectLst/>
                        </a:rPr>
                        <a:t>88</a:t>
                      </a:r>
                      <a:endParaRPr lang="nl-NL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 dirty="0">
                          <a:effectLst/>
                        </a:rPr>
                        <a:t>20</a:t>
                      </a:r>
                      <a:endParaRPr lang="nl-NL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>
                          <a:effectLst/>
                        </a:rPr>
                        <a:t>Man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7483956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>
                          <a:effectLst/>
                        </a:rPr>
                        <a:t>5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 dirty="0">
                          <a:effectLst/>
                        </a:rPr>
                        <a:t>Soldaat</a:t>
                      </a:r>
                      <a:endParaRPr lang="nl-NL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>
                          <a:effectLst/>
                        </a:rPr>
                        <a:t>Alpha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 dirty="0">
                          <a:effectLst/>
                        </a:rPr>
                        <a:t>30</a:t>
                      </a:r>
                      <a:endParaRPr lang="nl-NL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 dirty="0">
                          <a:effectLst/>
                        </a:rPr>
                        <a:t>65</a:t>
                      </a:r>
                      <a:endParaRPr lang="nl-NL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>
                          <a:effectLst/>
                        </a:rPr>
                        <a:t>5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>
                          <a:effectLst/>
                        </a:rPr>
                        <a:t>Vrouw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1067245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>
                          <a:effectLst/>
                        </a:rPr>
                        <a:t>6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 dirty="0">
                          <a:effectLst/>
                        </a:rPr>
                        <a:t>Kapitein</a:t>
                      </a:r>
                      <a:endParaRPr lang="nl-NL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>
                          <a:effectLst/>
                        </a:rPr>
                        <a:t>Charlie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 dirty="0">
                          <a:effectLst/>
                        </a:rPr>
                        <a:t>50</a:t>
                      </a:r>
                      <a:endParaRPr lang="nl-NL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 dirty="0">
                          <a:effectLst/>
                        </a:rPr>
                        <a:t>80</a:t>
                      </a:r>
                      <a:endParaRPr lang="nl-NL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 dirty="0">
                          <a:effectLst/>
                        </a:rPr>
                        <a:t>10</a:t>
                      </a:r>
                      <a:endParaRPr lang="nl-NL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>
                          <a:effectLst/>
                        </a:rPr>
                        <a:t>Vrouw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7195882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>
                          <a:effectLst/>
                        </a:rPr>
                        <a:t>7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 dirty="0">
                          <a:effectLst/>
                        </a:rPr>
                        <a:t>Sergeant</a:t>
                      </a:r>
                      <a:endParaRPr lang="nl-NL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>
                          <a:effectLst/>
                        </a:rPr>
                        <a:t>Bravo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 dirty="0">
                          <a:effectLst/>
                        </a:rPr>
                        <a:t>65</a:t>
                      </a:r>
                      <a:endParaRPr lang="nl-NL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 dirty="0">
                          <a:effectLst/>
                        </a:rPr>
                        <a:t>90</a:t>
                      </a:r>
                      <a:endParaRPr lang="nl-NL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 dirty="0">
                          <a:effectLst/>
                        </a:rPr>
                        <a:t>18</a:t>
                      </a:r>
                      <a:endParaRPr lang="nl-NL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>
                          <a:effectLst/>
                        </a:rPr>
                        <a:t>Man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8481415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>
                          <a:effectLst/>
                        </a:rPr>
                        <a:t>8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100" u="none" strike="noStrike" dirty="0" smtClean="0">
                          <a:effectLst/>
                        </a:rPr>
                        <a:t>Soldaat</a:t>
                      </a:r>
                      <a:endParaRPr lang="nl-NL" sz="1100" b="0" i="0" u="none" strike="noStrike" dirty="0" smtClean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>
                          <a:effectLst/>
                        </a:rPr>
                        <a:t>Alpha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 dirty="0">
                          <a:effectLst/>
                        </a:rPr>
                        <a:t>40</a:t>
                      </a:r>
                      <a:endParaRPr lang="nl-NL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 dirty="0">
                          <a:effectLst/>
                        </a:rPr>
                        <a:t>72</a:t>
                      </a:r>
                      <a:endParaRPr lang="nl-NL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 dirty="0">
                          <a:effectLst/>
                        </a:rPr>
                        <a:t>6</a:t>
                      </a:r>
                      <a:endParaRPr lang="nl-NL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>
                          <a:effectLst/>
                        </a:rPr>
                        <a:t>Man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7862794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>
                          <a:effectLst/>
                        </a:rPr>
                        <a:t>9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 dirty="0">
                          <a:effectLst/>
                        </a:rPr>
                        <a:t>Soldaat</a:t>
                      </a:r>
                      <a:endParaRPr lang="nl-NL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>
                          <a:effectLst/>
                        </a:rPr>
                        <a:t>Charlie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 dirty="0">
                          <a:effectLst/>
                        </a:rPr>
                        <a:t>35</a:t>
                      </a:r>
                      <a:endParaRPr lang="nl-NL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 dirty="0">
                          <a:effectLst/>
                        </a:rPr>
                        <a:t>70</a:t>
                      </a:r>
                      <a:endParaRPr lang="nl-NL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 dirty="0">
                          <a:effectLst/>
                        </a:rPr>
                        <a:t>4</a:t>
                      </a:r>
                      <a:endParaRPr lang="nl-NL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>
                          <a:effectLst/>
                        </a:rPr>
                        <a:t>Man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9399645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>
                          <a:effectLst/>
                        </a:rPr>
                        <a:t>10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 dirty="0">
                          <a:effectLst/>
                        </a:rPr>
                        <a:t>Kapitein</a:t>
                      </a:r>
                      <a:endParaRPr lang="nl-NL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>
                          <a:effectLst/>
                        </a:rPr>
                        <a:t>Bravo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 dirty="0">
                          <a:effectLst/>
                        </a:rPr>
                        <a:t>75</a:t>
                      </a:r>
                      <a:endParaRPr lang="nl-NL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 dirty="0">
                          <a:effectLst/>
                        </a:rPr>
                        <a:t>95</a:t>
                      </a:r>
                      <a:endParaRPr lang="nl-NL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 dirty="0">
                          <a:effectLst/>
                        </a:rPr>
                        <a:t>25</a:t>
                      </a:r>
                      <a:endParaRPr lang="nl-NL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>
                          <a:effectLst/>
                        </a:rPr>
                        <a:t>Vrouw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4333593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>
                          <a:effectLst/>
                        </a:rPr>
                        <a:t>11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 dirty="0">
                          <a:effectLst/>
                        </a:rPr>
                        <a:t>Luitenant</a:t>
                      </a:r>
                      <a:endParaRPr lang="nl-NL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>
                          <a:effectLst/>
                        </a:rPr>
                        <a:t>Alpha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 dirty="0">
                          <a:effectLst/>
                        </a:rPr>
                        <a:t>55</a:t>
                      </a:r>
                      <a:endParaRPr lang="nl-NL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 dirty="0">
                          <a:effectLst/>
                        </a:rPr>
                        <a:t>82</a:t>
                      </a:r>
                      <a:endParaRPr lang="nl-NL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 dirty="0">
                          <a:effectLst/>
                        </a:rPr>
                        <a:t>12</a:t>
                      </a:r>
                      <a:endParaRPr lang="nl-NL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>
                          <a:effectLst/>
                        </a:rPr>
                        <a:t>Man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2702309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>
                          <a:effectLst/>
                        </a:rPr>
                        <a:t>12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 dirty="0">
                          <a:effectLst/>
                        </a:rPr>
                        <a:t>Korporaal</a:t>
                      </a:r>
                      <a:endParaRPr lang="nl-NL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>
                          <a:effectLst/>
                        </a:rPr>
                        <a:t>Charlie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 dirty="0">
                          <a:effectLst/>
                        </a:rPr>
                        <a:t>45</a:t>
                      </a:r>
                      <a:endParaRPr lang="nl-NL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 dirty="0">
                          <a:effectLst/>
                        </a:rPr>
                        <a:t>68</a:t>
                      </a:r>
                      <a:endParaRPr lang="nl-NL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 dirty="0">
                          <a:effectLst/>
                        </a:rPr>
                        <a:t>7</a:t>
                      </a:r>
                      <a:endParaRPr lang="nl-NL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>
                          <a:effectLst/>
                        </a:rPr>
                        <a:t>Vrouw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849072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>
                          <a:effectLst/>
                        </a:rPr>
                        <a:t>13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 dirty="0">
                          <a:effectLst/>
                        </a:rPr>
                        <a:t>Sergeant</a:t>
                      </a:r>
                      <a:endParaRPr lang="nl-NL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>
                          <a:effectLst/>
                        </a:rPr>
                        <a:t>Bravo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 dirty="0">
                          <a:effectLst/>
                        </a:rPr>
                        <a:t>60</a:t>
                      </a:r>
                      <a:endParaRPr lang="nl-NL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 dirty="0">
                          <a:effectLst/>
                        </a:rPr>
                        <a:t>88</a:t>
                      </a:r>
                      <a:endParaRPr lang="nl-NL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 dirty="0">
                          <a:effectLst/>
                        </a:rPr>
                        <a:t>14</a:t>
                      </a:r>
                      <a:endParaRPr lang="nl-NL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>
                          <a:effectLst/>
                        </a:rPr>
                        <a:t>Man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1449396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>
                          <a:effectLst/>
                        </a:rPr>
                        <a:t>14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 dirty="0">
                          <a:effectLst/>
                        </a:rPr>
                        <a:t>Majoor</a:t>
                      </a:r>
                      <a:endParaRPr lang="nl-NL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>
                          <a:effectLst/>
                        </a:rPr>
                        <a:t>Alpha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 dirty="0">
                          <a:effectLst/>
                        </a:rPr>
                        <a:t>80</a:t>
                      </a:r>
                      <a:endParaRPr lang="nl-NL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 dirty="0">
                          <a:effectLst/>
                        </a:rPr>
                        <a:t>92</a:t>
                      </a:r>
                      <a:endParaRPr lang="nl-NL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 dirty="0">
                          <a:effectLst/>
                        </a:rPr>
                        <a:t>30</a:t>
                      </a:r>
                      <a:endParaRPr lang="nl-NL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>
                          <a:effectLst/>
                        </a:rPr>
                        <a:t>Vrouw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4002214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>
                          <a:effectLst/>
                        </a:rPr>
                        <a:t>15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 dirty="0">
                          <a:effectLst/>
                        </a:rPr>
                        <a:t>Soldaat</a:t>
                      </a:r>
                      <a:endParaRPr lang="nl-NL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>
                          <a:effectLst/>
                        </a:rPr>
                        <a:t>Charlie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 dirty="0">
                          <a:effectLst/>
                        </a:rPr>
                        <a:t>25</a:t>
                      </a:r>
                      <a:endParaRPr lang="nl-NL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 dirty="0">
                          <a:effectLst/>
                        </a:rPr>
                        <a:t>60</a:t>
                      </a:r>
                      <a:endParaRPr lang="nl-NL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 dirty="0">
                          <a:effectLst/>
                        </a:rPr>
                        <a:t>3</a:t>
                      </a:r>
                      <a:endParaRPr lang="nl-NL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>
                          <a:effectLst/>
                        </a:rPr>
                        <a:t>Vrouw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8018516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>
                          <a:effectLst/>
                        </a:rPr>
                        <a:t>16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 dirty="0">
                          <a:effectLst/>
                        </a:rPr>
                        <a:t>Kapitein</a:t>
                      </a:r>
                      <a:endParaRPr lang="nl-NL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>
                          <a:effectLst/>
                        </a:rPr>
                        <a:t>Bravo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 dirty="0">
                          <a:effectLst/>
                        </a:rPr>
                        <a:t>65</a:t>
                      </a:r>
                      <a:endParaRPr lang="nl-NL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 dirty="0">
                          <a:effectLst/>
                        </a:rPr>
                        <a:t>87</a:t>
                      </a:r>
                      <a:endParaRPr lang="nl-NL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 dirty="0">
                          <a:effectLst/>
                        </a:rPr>
                        <a:t>18</a:t>
                      </a:r>
                      <a:endParaRPr lang="nl-NL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>
                          <a:effectLst/>
                        </a:rPr>
                        <a:t>Man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0368569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>
                          <a:effectLst/>
                        </a:rPr>
                        <a:t>17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 dirty="0">
                          <a:effectLst/>
                        </a:rPr>
                        <a:t>Luitenant</a:t>
                      </a:r>
                      <a:endParaRPr lang="nl-NL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>
                          <a:effectLst/>
                        </a:rPr>
                        <a:t>Alpha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 dirty="0">
                          <a:effectLst/>
                        </a:rPr>
                        <a:t>50</a:t>
                      </a:r>
                      <a:endParaRPr lang="nl-NL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 dirty="0">
                          <a:effectLst/>
                        </a:rPr>
                        <a:t>75</a:t>
                      </a:r>
                      <a:endParaRPr lang="nl-NL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 dirty="0">
                          <a:effectLst/>
                        </a:rPr>
                        <a:t>9</a:t>
                      </a:r>
                      <a:endParaRPr lang="nl-NL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>
                          <a:effectLst/>
                        </a:rPr>
                        <a:t>Man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80214226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>
                          <a:effectLst/>
                        </a:rPr>
                        <a:t>18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 dirty="0">
                          <a:effectLst/>
                        </a:rPr>
                        <a:t>Sergeant</a:t>
                      </a:r>
                      <a:endParaRPr lang="nl-NL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>
                          <a:effectLst/>
                        </a:rPr>
                        <a:t>Charlie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 dirty="0">
                          <a:effectLst/>
                        </a:rPr>
                        <a:t>55</a:t>
                      </a:r>
                      <a:endParaRPr lang="nl-NL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 dirty="0">
                          <a:effectLst/>
                        </a:rPr>
                        <a:t>85</a:t>
                      </a:r>
                      <a:endParaRPr lang="nl-NL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 dirty="0">
                          <a:effectLst/>
                        </a:rPr>
                        <a:t>13</a:t>
                      </a:r>
                      <a:endParaRPr lang="nl-NL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 dirty="0">
                          <a:effectLst/>
                        </a:rPr>
                        <a:t>Vrouw</a:t>
                      </a:r>
                      <a:endParaRPr lang="nl-NL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13135452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>
                          <a:effectLst/>
                        </a:rPr>
                        <a:t>19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 dirty="0">
                          <a:effectLst/>
                        </a:rPr>
                        <a:t>Korporaal</a:t>
                      </a:r>
                      <a:endParaRPr lang="nl-NL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>
                          <a:effectLst/>
                        </a:rPr>
                        <a:t>Bravo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 dirty="0">
                          <a:effectLst/>
                        </a:rPr>
                        <a:t>45</a:t>
                      </a:r>
                      <a:endParaRPr lang="nl-NL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 dirty="0">
                          <a:effectLst/>
                        </a:rPr>
                        <a:t>80</a:t>
                      </a:r>
                      <a:endParaRPr lang="nl-NL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 dirty="0">
                          <a:effectLst/>
                        </a:rPr>
                        <a:t>10</a:t>
                      </a:r>
                      <a:endParaRPr lang="nl-NL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 dirty="0">
                          <a:effectLst/>
                        </a:rPr>
                        <a:t>Man</a:t>
                      </a:r>
                      <a:endParaRPr lang="nl-NL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6511485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>
                          <a:effectLst/>
                        </a:rPr>
                        <a:t>20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 dirty="0">
                          <a:effectLst/>
                        </a:rPr>
                        <a:t>Soldaat</a:t>
                      </a:r>
                      <a:endParaRPr lang="nl-NL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 dirty="0" err="1">
                          <a:effectLst/>
                        </a:rPr>
                        <a:t>Alpha</a:t>
                      </a:r>
                      <a:endParaRPr lang="nl-NL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 dirty="0">
                          <a:effectLst/>
                        </a:rPr>
                        <a:t>35</a:t>
                      </a:r>
                      <a:endParaRPr lang="nl-NL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 dirty="0">
                          <a:effectLst/>
                        </a:rPr>
                        <a:t>62</a:t>
                      </a:r>
                      <a:endParaRPr lang="nl-NL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 dirty="0">
                          <a:effectLst/>
                        </a:rPr>
                        <a:t>5</a:t>
                      </a:r>
                      <a:endParaRPr lang="nl-NL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 dirty="0">
                          <a:effectLst/>
                        </a:rPr>
                        <a:t>Vrouw</a:t>
                      </a:r>
                      <a:endParaRPr lang="nl-NL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850254471"/>
                  </a:ext>
                </a:extLst>
              </a:tr>
            </a:tbl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01C71-7AD0-46EA-9617-3A2C10976AF3}" type="datetime4">
              <a:rPr lang="nl-NL" smtClean="0"/>
              <a:t>29 april 2025</a:t>
            </a:fld>
            <a:endParaRPr lang="nl-NL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8760668"/>
              </p:ext>
            </p:extLst>
          </p:nvPr>
        </p:nvGraphicFramePr>
        <p:xfrm>
          <a:off x="1831129" y="6048312"/>
          <a:ext cx="8283255" cy="3708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06798">
                  <a:extLst>
                    <a:ext uri="{9D8B030D-6E8A-4147-A177-3AD203B41FA5}">
                      <a16:colId xmlns:a16="http://schemas.microsoft.com/office/drawing/2014/main" val="2116814524"/>
                    </a:ext>
                  </a:extLst>
                </a:gridCol>
                <a:gridCol w="1073020">
                  <a:extLst>
                    <a:ext uri="{9D8B030D-6E8A-4147-A177-3AD203B41FA5}">
                      <a16:colId xmlns:a16="http://schemas.microsoft.com/office/drawing/2014/main" val="1944438829"/>
                    </a:ext>
                  </a:extLst>
                </a:gridCol>
                <a:gridCol w="1101012">
                  <a:extLst>
                    <a:ext uri="{9D8B030D-6E8A-4147-A177-3AD203B41FA5}">
                      <a16:colId xmlns:a16="http://schemas.microsoft.com/office/drawing/2014/main" val="721581139"/>
                    </a:ext>
                  </a:extLst>
                </a:gridCol>
                <a:gridCol w="1576874">
                  <a:extLst>
                    <a:ext uri="{9D8B030D-6E8A-4147-A177-3AD203B41FA5}">
                      <a16:colId xmlns:a16="http://schemas.microsoft.com/office/drawing/2014/main" val="2437030980"/>
                    </a:ext>
                  </a:extLst>
                </a:gridCol>
                <a:gridCol w="1362269">
                  <a:extLst>
                    <a:ext uri="{9D8B030D-6E8A-4147-A177-3AD203B41FA5}">
                      <a16:colId xmlns:a16="http://schemas.microsoft.com/office/drawing/2014/main" val="1569680217"/>
                    </a:ext>
                  </a:extLst>
                </a:gridCol>
                <a:gridCol w="1315616">
                  <a:extLst>
                    <a:ext uri="{9D8B030D-6E8A-4147-A177-3AD203B41FA5}">
                      <a16:colId xmlns:a16="http://schemas.microsoft.com/office/drawing/2014/main" val="740098421"/>
                    </a:ext>
                  </a:extLst>
                </a:gridCol>
                <a:gridCol w="1147666">
                  <a:extLst>
                    <a:ext uri="{9D8B030D-6E8A-4147-A177-3AD203B41FA5}">
                      <a16:colId xmlns:a16="http://schemas.microsoft.com/office/drawing/2014/main" val="26991091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nl-NL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err="1" smtClean="0"/>
                        <a:t>Kwalitatief</a:t>
                      </a:r>
                      <a:endParaRPr lang="nl-NL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err="1" smtClean="0"/>
                        <a:t>Kwalitatief</a:t>
                      </a:r>
                      <a:endParaRPr lang="nl-NL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err="1" smtClean="0"/>
                        <a:t>Kwantitatief</a:t>
                      </a:r>
                      <a:endParaRPr lang="nl-NL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err="1" smtClean="0"/>
                        <a:t>Kwantitatief</a:t>
                      </a:r>
                      <a:endParaRPr lang="nl-NL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err="1" smtClean="0"/>
                        <a:t>Kwantitatief</a:t>
                      </a:r>
                      <a:endParaRPr lang="nl-NL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err="1" smtClean="0"/>
                        <a:t>Kwalitatief</a:t>
                      </a:r>
                      <a:endParaRPr lang="nl-NL" sz="14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0004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77093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/>
              <a:t>Beschrijvende</a:t>
            </a:r>
            <a:r>
              <a:rPr lang="en-US" b="1" dirty="0" smtClean="0"/>
              <a:t> </a:t>
            </a:r>
            <a:r>
              <a:rPr lang="en-US" b="1" dirty="0" err="1" smtClean="0"/>
              <a:t>statistiek</a:t>
            </a:r>
            <a:r>
              <a:rPr lang="en-US" b="1" dirty="0" smtClean="0"/>
              <a:t> </a:t>
            </a:r>
            <a:endParaRPr lang="nl-NL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Vandaag</a:t>
            </a:r>
            <a:r>
              <a:rPr lang="en-US" dirty="0" smtClean="0"/>
              <a:t> </a:t>
            </a:r>
            <a:r>
              <a:rPr lang="en-US" dirty="0" err="1" smtClean="0"/>
              <a:t>behandelen</a:t>
            </a:r>
            <a:r>
              <a:rPr lang="en-US" dirty="0" smtClean="0"/>
              <a:t> we twee </a:t>
            </a:r>
            <a:r>
              <a:rPr lang="en-US" dirty="0" err="1" smtClean="0"/>
              <a:t>soorten</a:t>
            </a:r>
            <a:r>
              <a:rPr lang="en-US" dirty="0" smtClean="0"/>
              <a:t> van </a:t>
            </a:r>
            <a:r>
              <a:rPr lang="en-US" dirty="0" err="1" smtClean="0"/>
              <a:t>beschrijvende</a:t>
            </a:r>
            <a:r>
              <a:rPr lang="en-US" dirty="0" smtClean="0"/>
              <a:t> </a:t>
            </a:r>
            <a:r>
              <a:rPr lang="en-US" dirty="0" err="1" smtClean="0"/>
              <a:t>statistiek</a:t>
            </a:r>
            <a:endParaRPr lang="en-US" dirty="0" smtClean="0"/>
          </a:p>
          <a:p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 smtClean="0"/>
              <a:t>Maten</a:t>
            </a:r>
            <a:r>
              <a:rPr lang="en-US" dirty="0" smtClean="0"/>
              <a:t> van </a:t>
            </a:r>
            <a:r>
              <a:rPr lang="en-US" dirty="0" err="1" smtClean="0"/>
              <a:t>ligging</a:t>
            </a:r>
            <a:r>
              <a:rPr lang="en-US" dirty="0" smtClean="0"/>
              <a:t> (</a:t>
            </a:r>
            <a:r>
              <a:rPr lang="en-US" dirty="0" err="1" smtClean="0"/>
              <a:t>centrale</a:t>
            </a:r>
            <a:r>
              <a:rPr lang="en-US" dirty="0" smtClean="0"/>
              <a:t> </a:t>
            </a:r>
            <a:r>
              <a:rPr lang="en-US" dirty="0" err="1" smtClean="0"/>
              <a:t>tendens</a:t>
            </a:r>
            <a:r>
              <a:rPr lang="en-US" dirty="0" smtClean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 smtClean="0"/>
              <a:t>Maten</a:t>
            </a:r>
            <a:r>
              <a:rPr lang="en-US" dirty="0" smtClean="0"/>
              <a:t> van </a:t>
            </a:r>
            <a:r>
              <a:rPr lang="en-US" smtClean="0"/>
              <a:t>spreiding </a:t>
            </a:r>
            <a:endParaRPr lang="en-US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202BE-BD99-4E7F-9BD4-EB891886116B}" type="datetime4">
              <a:rPr lang="nl-NL" smtClean="0"/>
              <a:t>29 april 2025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29094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/>
              <a:t>Gemiddelde</a:t>
            </a:r>
            <a:r>
              <a:rPr lang="en-US" b="1" dirty="0" smtClean="0"/>
              <a:t>: </a:t>
            </a:r>
            <a:r>
              <a:rPr lang="en-US" b="1" dirty="0" err="1" smtClean="0"/>
              <a:t>schietscores</a:t>
            </a:r>
            <a:endParaRPr lang="nl-NL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829192" cy="4351338"/>
              </a:xfrm>
            </p:spPr>
            <p:txBody>
              <a:bodyPr/>
              <a:lstStyle/>
              <a:p>
                <a:r>
                  <a:rPr lang="nl-NL" sz="2200" dirty="0" smtClean="0"/>
                  <a:t>Tel de waardes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20</m:t>
                        </m:r>
                      </m:sub>
                    </m:sSub>
                  </m:oMath>
                </a14:m>
                <a:r>
                  <a:rPr lang="nl-NL" sz="2200" dirty="0" smtClean="0"/>
                  <a:t> voor de schietscore </a:t>
                </a:r>
                <a:r>
                  <a:rPr lang="nl-NL" sz="2200" dirty="0"/>
                  <a:t>b</a:t>
                </a:r>
                <a:r>
                  <a:rPr lang="nl-NL" sz="2200" dirty="0" smtClean="0"/>
                  <a:t>ij elkaar op </a:t>
                </a:r>
              </a:p>
              <a:p>
                <a:r>
                  <a:rPr lang="nl-NL" sz="2200" dirty="0" smtClean="0"/>
                  <a:t>en deel dit getal door het aantal waardes</a:t>
                </a:r>
              </a:p>
              <a:p>
                <a:endParaRPr lang="nl-NL" sz="2200" dirty="0"/>
              </a:p>
              <a:p>
                <a:r>
                  <a:rPr lang="en-US" sz="2200" b="1" dirty="0" err="1" smtClean="0"/>
                  <a:t>Som</a:t>
                </a:r>
                <a:r>
                  <a:rPr lang="en-US" sz="2200" dirty="0"/>
                  <a:t> </a:t>
                </a:r>
                <a14:m>
                  <m:oMath xmlns:m="http://schemas.openxmlformats.org/officeDocument/2006/math">
                    <m:r>
                      <a:rPr lang="en-US" sz="2200" b="0" i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20</m:t>
                        </m:r>
                      </m:sub>
                    </m:sSub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=85+92+…+62=1509</m:t>
                    </m:r>
                  </m:oMath>
                </a14:m>
                <a:endParaRPr lang="nl-NL" sz="2200" b="1" dirty="0" smtClean="0"/>
              </a:p>
              <a:p>
                <a:r>
                  <a:rPr lang="en-US" sz="2200" b="1" dirty="0" err="1" smtClean="0"/>
                  <a:t>Aantal</a:t>
                </a:r>
                <a:r>
                  <a:rPr lang="en-US" sz="2200" b="1" dirty="0" smtClean="0"/>
                  <a:t> </a:t>
                </a:r>
                <a:r>
                  <a:rPr lang="en-US" sz="2200" b="1" dirty="0" err="1" smtClean="0"/>
                  <a:t>waardes</a:t>
                </a:r>
                <a:r>
                  <a:rPr lang="en-US" sz="2200" b="1" dirty="0" smtClean="0"/>
                  <a:t>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=20</m:t>
                    </m:r>
                  </m:oMath>
                </a14:m>
                <a:endParaRPr lang="en-US" sz="2200" dirty="0" smtClean="0"/>
              </a:p>
              <a:p>
                <a:endParaRPr lang="en-US" sz="2200" b="1" dirty="0"/>
              </a:p>
              <a:p>
                <a:r>
                  <a:rPr lang="en-US" sz="2200" dirty="0" err="1" smtClean="0">
                    <a:latin typeface="+mj-lt"/>
                  </a:rPr>
                  <a:t>Gemiddelde</a:t>
                </a:r>
                <a:r>
                  <a:rPr lang="en-US" sz="2200" dirty="0" smtClean="0">
                    <a:latin typeface="+mj-lt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2200" b="0" i="0" smtClean="0"/>
                          <m:t>Som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sz="2200" b="0" i="0" smtClean="0"/>
                          <m:t>Aantal</m:t>
                        </m:r>
                        <m:r>
                          <m:rPr>
                            <m:nor/>
                          </m:rPr>
                          <a:rPr lang="en-US" sz="2200" b="0" i="0" smtClean="0"/>
                          <m:t> </m:t>
                        </m:r>
                        <m:r>
                          <m:rPr>
                            <m:nor/>
                          </m:rPr>
                          <a:rPr lang="en-US" sz="2200" b="0" i="0" smtClean="0"/>
                          <m:t>waarden</m:t>
                        </m:r>
                      </m:den>
                    </m:f>
                    <m:r>
                      <m:rPr>
                        <m:nor/>
                      </m:rPr>
                      <a:rPr lang="en-US" sz="2200" b="0" i="0" smtClean="0"/>
                      <m:t> 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+…+</m:t>
                        </m:r>
                        <m:sSub>
                          <m:sSub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num>
                      <m:den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200" b="0" i="0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1509</m:t>
                        </m:r>
                      </m:num>
                      <m:den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20</m:t>
                        </m:r>
                      </m:den>
                    </m:f>
                    <m:r>
                      <a:rPr lang="en-US" sz="22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 75,45%</m:t>
                    </m:r>
                  </m:oMath>
                </a14:m>
                <a:endParaRPr lang="nl-NL" sz="2200" dirty="0" smtClean="0">
                  <a:latin typeface="RijksoverheidSansText" panose="020B0503040202060203" pitchFamily="34" charset="0"/>
                </a:endParaRPr>
              </a:p>
              <a:p>
                <a:endParaRPr lang="en-US" sz="2200" dirty="0">
                  <a:latin typeface="RijksoverheidSansText" panose="020B0503040202060203" pitchFamily="34" charset="0"/>
                </a:endParaRPr>
              </a:p>
              <a:p>
                <a:endParaRPr lang="en-US" sz="2200" dirty="0" smtClean="0">
                  <a:latin typeface="RijksoverheidSansText" panose="020B0503040202060203" pitchFamily="34" charset="0"/>
                </a:endParaRPr>
              </a:p>
              <a:p>
                <a:endParaRPr lang="en-US" sz="2200" dirty="0" smtClean="0">
                  <a:latin typeface="RijksoverheidSansText" panose="020B0503040202060203" pitchFamily="34" charset="0"/>
                </a:endParaRPr>
              </a:p>
              <a:p>
                <a:r>
                  <a:rPr lang="en-US" sz="2200" b="1" dirty="0" err="1" smtClean="0">
                    <a:latin typeface="RijksoverheidSansText" panose="020B0503040202060203" pitchFamily="34" charset="0"/>
                  </a:rPr>
                  <a:t>Geschikt</a:t>
                </a:r>
                <a:r>
                  <a:rPr lang="en-US" sz="2200" b="1" dirty="0" smtClean="0">
                    <a:latin typeface="RijksoverheidSansText" panose="020B0503040202060203" pitchFamily="34" charset="0"/>
                  </a:rPr>
                  <a:t> </a:t>
                </a:r>
                <a:r>
                  <a:rPr lang="en-US" sz="2200" b="1" dirty="0" err="1" smtClean="0">
                    <a:latin typeface="RijksoverheidSansText" panose="020B0503040202060203" pitchFamily="34" charset="0"/>
                  </a:rPr>
                  <a:t>meetniveau</a:t>
                </a:r>
                <a:r>
                  <a:rPr lang="en-US" sz="2200" b="1" dirty="0" smtClean="0">
                    <a:latin typeface="RijksoverheidSansText" panose="020B0503040202060203" pitchFamily="34" charset="0"/>
                  </a:rPr>
                  <a:t>: </a:t>
                </a:r>
                <a:r>
                  <a:rPr lang="en-US" sz="2200" dirty="0" smtClean="0">
                    <a:latin typeface="RijksoverheidSansText" panose="020B0503040202060203" pitchFamily="34" charset="0"/>
                  </a:rPr>
                  <a:t>interval of </a:t>
                </a:r>
                <a:r>
                  <a:rPr lang="en-US" sz="2200" dirty="0" err="1" smtClean="0">
                    <a:latin typeface="RijksoverheidSansText" panose="020B0503040202060203" pitchFamily="34" charset="0"/>
                  </a:rPr>
                  <a:t>ratioschaal</a:t>
                </a:r>
                <a:endParaRPr lang="nl-NL" sz="2200" b="1" dirty="0">
                  <a:latin typeface="RijksoverheidSansText" panose="020B050304020206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829192" cy="4351338"/>
              </a:xfrm>
              <a:blipFill>
                <a:blip r:embed="rId3"/>
                <a:stretch>
                  <a:fillRect l="-1577" t="-1961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5289446"/>
              </p:ext>
            </p:extLst>
          </p:nvPr>
        </p:nvGraphicFramePr>
        <p:xfrm>
          <a:off x="8862523" y="2041998"/>
          <a:ext cx="3224344" cy="413496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12172">
                  <a:extLst>
                    <a:ext uri="{9D8B030D-6E8A-4147-A177-3AD203B41FA5}">
                      <a16:colId xmlns:a16="http://schemas.microsoft.com/office/drawing/2014/main" val="572572250"/>
                    </a:ext>
                  </a:extLst>
                </a:gridCol>
                <a:gridCol w="1612172">
                  <a:extLst>
                    <a:ext uri="{9D8B030D-6E8A-4147-A177-3AD203B41FA5}">
                      <a16:colId xmlns:a16="http://schemas.microsoft.com/office/drawing/2014/main" val="1183852148"/>
                    </a:ext>
                  </a:extLst>
                </a:gridCol>
              </a:tblGrid>
              <a:tr h="194080"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600" b="1" u="none" strike="noStrike" dirty="0" smtClean="0">
                          <a:effectLst/>
                        </a:rPr>
                        <a:t>ID</a:t>
                      </a:r>
                      <a:endParaRPr lang="nl-NL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600" b="1" u="none" strike="noStrike" dirty="0" smtClean="0">
                          <a:effectLst/>
                        </a:rPr>
                        <a:t>Schietscore (%)</a:t>
                      </a:r>
                      <a:endParaRPr lang="nl-NL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99907545"/>
                  </a:ext>
                </a:extLst>
              </a:tr>
              <a:tr h="194080"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 dirty="0">
                          <a:effectLst/>
                        </a:rPr>
                        <a:t>1</a:t>
                      </a:r>
                      <a:endParaRPr lang="nl-NL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 dirty="0">
                          <a:effectLst/>
                        </a:rPr>
                        <a:t>85</a:t>
                      </a:r>
                      <a:endParaRPr lang="nl-NL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89588887"/>
                  </a:ext>
                </a:extLst>
              </a:tr>
              <a:tr h="194080"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 dirty="0">
                          <a:effectLst/>
                        </a:rPr>
                        <a:t>2</a:t>
                      </a:r>
                      <a:endParaRPr lang="nl-NL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 dirty="0">
                          <a:effectLst/>
                        </a:rPr>
                        <a:t>92</a:t>
                      </a:r>
                      <a:endParaRPr lang="nl-NL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06081221"/>
                  </a:ext>
                </a:extLst>
              </a:tr>
              <a:tr h="194080"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 dirty="0">
                          <a:effectLst/>
                        </a:rPr>
                        <a:t>3</a:t>
                      </a:r>
                      <a:endParaRPr lang="nl-NL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 dirty="0">
                          <a:effectLst/>
                        </a:rPr>
                        <a:t>78</a:t>
                      </a:r>
                      <a:endParaRPr lang="nl-NL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59562877"/>
                  </a:ext>
                </a:extLst>
              </a:tr>
              <a:tr h="194080"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 dirty="0">
                          <a:effectLst/>
                        </a:rPr>
                        <a:t>4</a:t>
                      </a:r>
                      <a:endParaRPr lang="nl-NL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 dirty="0">
                          <a:effectLst/>
                        </a:rPr>
                        <a:t>88</a:t>
                      </a:r>
                      <a:endParaRPr lang="nl-NL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68192919"/>
                  </a:ext>
                </a:extLst>
              </a:tr>
              <a:tr h="194080"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 dirty="0">
                          <a:effectLst/>
                        </a:rPr>
                        <a:t>5</a:t>
                      </a:r>
                      <a:endParaRPr lang="nl-NL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 dirty="0">
                          <a:effectLst/>
                        </a:rPr>
                        <a:t>65</a:t>
                      </a:r>
                      <a:endParaRPr lang="nl-NL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62945715"/>
                  </a:ext>
                </a:extLst>
              </a:tr>
              <a:tr h="194080"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 dirty="0">
                          <a:effectLst/>
                        </a:rPr>
                        <a:t>6</a:t>
                      </a:r>
                      <a:endParaRPr lang="nl-NL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 dirty="0">
                          <a:effectLst/>
                        </a:rPr>
                        <a:t>80</a:t>
                      </a:r>
                      <a:endParaRPr lang="nl-NL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17896949"/>
                  </a:ext>
                </a:extLst>
              </a:tr>
              <a:tr h="194080"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 dirty="0">
                          <a:effectLst/>
                        </a:rPr>
                        <a:t>7</a:t>
                      </a:r>
                      <a:endParaRPr lang="nl-NL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 dirty="0">
                          <a:effectLst/>
                        </a:rPr>
                        <a:t>90</a:t>
                      </a:r>
                      <a:endParaRPr lang="nl-NL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17795884"/>
                  </a:ext>
                </a:extLst>
              </a:tr>
              <a:tr h="194080"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 dirty="0">
                          <a:effectLst/>
                        </a:rPr>
                        <a:t>8</a:t>
                      </a:r>
                      <a:endParaRPr lang="nl-NL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 dirty="0">
                          <a:effectLst/>
                        </a:rPr>
                        <a:t>72</a:t>
                      </a:r>
                      <a:endParaRPr lang="nl-NL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89130300"/>
                  </a:ext>
                </a:extLst>
              </a:tr>
              <a:tr h="194080"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 dirty="0">
                          <a:effectLst/>
                        </a:rPr>
                        <a:t>9</a:t>
                      </a:r>
                      <a:endParaRPr lang="nl-NL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 dirty="0">
                          <a:effectLst/>
                        </a:rPr>
                        <a:t>70</a:t>
                      </a:r>
                      <a:endParaRPr lang="nl-NL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13686713"/>
                  </a:ext>
                </a:extLst>
              </a:tr>
              <a:tr h="194080"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>
                          <a:effectLst/>
                        </a:rPr>
                        <a:t>10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 dirty="0">
                          <a:effectLst/>
                        </a:rPr>
                        <a:t>95</a:t>
                      </a:r>
                      <a:endParaRPr lang="nl-NL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638553709"/>
                  </a:ext>
                </a:extLst>
              </a:tr>
              <a:tr h="194080"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>
                          <a:effectLst/>
                        </a:rPr>
                        <a:t>11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 dirty="0">
                          <a:effectLst/>
                        </a:rPr>
                        <a:t>82</a:t>
                      </a:r>
                      <a:endParaRPr lang="nl-NL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36631173"/>
                  </a:ext>
                </a:extLst>
              </a:tr>
              <a:tr h="194080"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>
                          <a:effectLst/>
                        </a:rPr>
                        <a:t>12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 dirty="0">
                          <a:effectLst/>
                        </a:rPr>
                        <a:t>68</a:t>
                      </a:r>
                      <a:endParaRPr lang="nl-NL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48396974"/>
                  </a:ext>
                </a:extLst>
              </a:tr>
              <a:tr h="194080"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>
                          <a:effectLst/>
                        </a:rPr>
                        <a:t>13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 dirty="0">
                          <a:effectLst/>
                        </a:rPr>
                        <a:t>88</a:t>
                      </a:r>
                      <a:endParaRPr lang="nl-NL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59698648"/>
                  </a:ext>
                </a:extLst>
              </a:tr>
              <a:tr h="194080"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>
                          <a:effectLst/>
                        </a:rPr>
                        <a:t>14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 dirty="0">
                          <a:effectLst/>
                        </a:rPr>
                        <a:t>92</a:t>
                      </a:r>
                      <a:endParaRPr lang="nl-NL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73036862"/>
                  </a:ext>
                </a:extLst>
              </a:tr>
              <a:tr h="194080"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>
                          <a:effectLst/>
                        </a:rPr>
                        <a:t>15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 dirty="0">
                          <a:effectLst/>
                        </a:rPr>
                        <a:t>60</a:t>
                      </a:r>
                      <a:endParaRPr lang="nl-NL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11319547"/>
                  </a:ext>
                </a:extLst>
              </a:tr>
              <a:tr h="194080"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>
                          <a:effectLst/>
                        </a:rPr>
                        <a:t>16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 dirty="0">
                          <a:effectLst/>
                        </a:rPr>
                        <a:t>87</a:t>
                      </a:r>
                      <a:endParaRPr lang="nl-NL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59633693"/>
                  </a:ext>
                </a:extLst>
              </a:tr>
              <a:tr h="194080"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>
                          <a:effectLst/>
                        </a:rPr>
                        <a:t>17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 dirty="0">
                          <a:effectLst/>
                        </a:rPr>
                        <a:t>75</a:t>
                      </a:r>
                      <a:endParaRPr lang="nl-NL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93170956"/>
                  </a:ext>
                </a:extLst>
              </a:tr>
              <a:tr h="194080"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>
                          <a:effectLst/>
                        </a:rPr>
                        <a:t>18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 dirty="0">
                          <a:effectLst/>
                        </a:rPr>
                        <a:t>85</a:t>
                      </a:r>
                      <a:endParaRPr lang="nl-NL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53501664"/>
                  </a:ext>
                </a:extLst>
              </a:tr>
              <a:tr h="194080"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>
                          <a:effectLst/>
                        </a:rPr>
                        <a:t>19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 dirty="0">
                          <a:effectLst/>
                        </a:rPr>
                        <a:t>80</a:t>
                      </a:r>
                      <a:endParaRPr lang="nl-NL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627557568"/>
                  </a:ext>
                </a:extLst>
              </a:tr>
              <a:tr h="194080"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>
                          <a:effectLst/>
                        </a:rPr>
                        <a:t>20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 dirty="0">
                          <a:effectLst/>
                        </a:rPr>
                        <a:t>62</a:t>
                      </a:r>
                      <a:endParaRPr lang="nl-NL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87986284"/>
                  </a:ext>
                </a:extLst>
              </a:tr>
            </a:tbl>
          </a:graphicData>
        </a:graphic>
      </p:graphicFrame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9FA1E-D779-465F-B2E3-6F2640CE8347}" type="datetime4">
              <a:rPr lang="nl-NL" smtClean="0"/>
              <a:t>29 april 2025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86240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/>
              <a:t>Mediaan</a:t>
            </a:r>
            <a:r>
              <a:rPr lang="en-US" b="1" dirty="0" smtClean="0"/>
              <a:t>: </a:t>
            </a:r>
            <a:r>
              <a:rPr lang="en-US" b="1" dirty="0" err="1" smtClean="0"/>
              <a:t>aantal</a:t>
            </a:r>
            <a:r>
              <a:rPr lang="en-US" b="1" dirty="0" smtClean="0"/>
              <a:t> missies</a:t>
            </a:r>
            <a:endParaRPr lang="nl-NL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14918" y="1825625"/>
                <a:ext cx="10538882" cy="4351338"/>
              </a:xfrm>
            </p:spPr>
            <p:txBody>
              <a:bodyPr/>
              <a:lstStyle/>
              <a:p>
                <a:pPr marL="457200" indent="-457200">
                  <a:buFont typeface="+mj-lt"/>
                  <a:buAutoNum type="arabicPeriod"/>
                </a:pPr>
                <a:r>
                  <a:rPr lang="en-US" b="1" dirty="0" smtClean="0">
                    <a:ea typeface="Geneva" pitchFamily="1" charset="-128"/>
                  </a:rPr>
                  <a:t>Sorteer de </a:t>
                </a:r>
                <a:r>
                  <a:rPr lang="en-US" b="1" dirty="0" err="1" smtClean="0">
                    <a:ea typeface="Geneva" pitchFamily="1" charset="-128"/>
                  </a:rPr>
                  <a:t>waardes</a:t>
                </a:r>
                <a:r>
                  <a:rPr lang="en-US" b="1" dirty="0">
                    <a:ea typeface="Geneva" pitchFamily="1" charset="-128"/>
                  </a:rPr>
                  <a:t> </a:t>
                </a:r>
                <a:r>
                  <a:rPr lang="en-US" b="1" dirty="0" smtClean="0">
                    <a:ea typeface="Geneva" pitchFamily="1" charset="-128"/>
                  </a:rPr>
                  <a:t>(van </a:t>
                </a:r>
                <a:r>
                  <a:rPr lang="en-US" b="1" dirty="0" err="1" smtClean="0">
                    <a:ea typeface="Geneva" pitchFamily="1" charset="-128"/>
                  </a:rPr>
                  <a:t>laag</a:t>
                </a:r>
                <a:r>
                  <a:rPr lang="en-US" b="1" dirty="0" smtClean="0">
                    <a:ea typeface="Geneva" pitchFamily="1" charset="-128"/>
                  </a:rPr>
                  <a:t> </a:t>
                </a:r>
                <a:r>
                  <a:rPr lang="en-US" b="1" dirty="0" err="1" smtClean="0">
                    <a:ea typeface="Geneva" pitchFamily="1" charset="-128"/>
                  </a:rPr>
                  <a:t>naar</a:t>
                </a:r>
                <a:r>
                  <a:rPr lang="en-US" b="1" dirty="0" smtClean="0">
                    <a:ea typeface="Geneva" pitchFamily="1" charset="-128"/>
                  </a:rPr>
                  <a:t> </a:t>
                </a:r>
                <a:r>
                  <a:rPr lang="en-US" b="1" dirty="0" err="1" smtClean="0">
                    <a:ea typeface="Geneva" pitchFamily="1" charset="-128"/>
                  </a:rPr>
                  <a:t>hoog</a:t>
                </a:r>
                <a:r>
                  <a:rPr lang="en-US" b="1" dirty="0" smtClean="0">
                    <a:ea typeface="Geneva" pitchFamily="1" charset="-128"/>
                  </a:rPr>
                  <a:t>):</a:t>
                </a:r>
              </a:p>
              <a:p>
                <a:r>
                  <a:rPr lang="en-US" sz="2000" dirty="0" smtClean="0">
                    <a:ea typeface="Geneva" pitchFamily="1" charset="-128"/>
                  </a:rPr>
                  <a:t>3 – 4 – 5 – 5  – 6 – 7 -8 – 9 – 10 – 10 – 12 – 12 – 13 – 14 – 15 – 18 – 18 – 20 – 25 – 30  </a:t>
                </a:r>
              </a:p>
              <a:p>
                <a:endParaRPr lang="en-US" dirty="0" smtClean="0"/>
              </a:p>
              <a:p>
                <a:pPr marL="457200" indent="-457200">
                  <a:buFont typeface="+mj-lt"/>
                  <a:buAutoNum type="arabicPeriod" startAt="2"/>
                </a:pPr>
                <a:r>
                  <a:rPr lang="en-US" b="1" dirty="0" err="1" smtClean="0"/>
                  <a:t>Stel</a:t>
                </a:r>
                <a:r>
                  <a:rPr lang="en-US" b="1" dirty="0" smtClean="0"/>
                  <a:t>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b="1" dirty="0" smtClean="0"/>
                  <a:t> is het </a:t>
                </a:r>
                <a:r>
                  <a:rPr lang="en-US" b="1" dirty="0" err="1" smtClean="0"/>
                  <a:t>aantal</a:t>
                </a:r>
                <a:r>
                  <a:rPr lang="en-US" b="1" dirty="0" smtClean="0"/>
                  <a:t> </a:t>
                </a:r>
                <a:r>
                  <a:rPr lang="en-US" b="1" dirty="0" err="1" smtClean="0"/>
                  <a:t>waarden</a:t>
                </a:r>
                <a:r>
                  <a:rPr lang="en-US" b="1" dirty="0" smtClean="0"/>
                  <a:t>:</a:t>
                </a:r>
              </a:p>
              <a:p>
                <a:pPr marL="717550" lvl="1" indent="-342900"/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b="1" dirty="0" smtClean="0"/>
                  <a:t> is </a:t>
                </a:r>
                <a:r>
                  <a:rPr lang="en-US" b="1" dirty="0" err="1" smtClean="0"/>
                  <a:t>oneven</a:t>
                </a:r>
                <a:r>
                  <a:rPr lang="en-US" b="1" dirty="0" smtClean="0"/>
                  <a:t>: neem de </a:t>
                </a:r>
                <a:r>
                  <a:rPr lang="en-US" b="1" dirty="0" err="1" smtClean="0"/>
                  <a:t>middelste</a:t>
                </a:r>
                <a:r>
                  <a:rPr lang="en-US" b="1" dirty="0" smtClean="0"/>
                  <a:t> </a:t>
                </a:r>
                <a:r>
                  <a:rPr lang="en-US" b="1" dirty="0" err="1" smtClean="0"/>
                  <a:t>waarde</a:t>
                </a:r>
                <a:endParaRPr lang="en-US" b="1" dirty="0" smtClean="0"/>
              </a:p>
              <a:p>
                <a:pPr marL="717550" lvl="1" indent="-342900"/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b="1" dirty="0" smtClean="0"/>
                  <a:t> is even: neem </a:t>
                </a:r>
                <a:r>
                  <a:rPr lang="en-US" b="1" dirty="0" err="1" smtClean="0"/>
                  <a:t>gemiddelde</a:t>
                </a:r>
                <a:r>
                  <a:rPr lang="en-US" b="1" dirty="0" smtClean="0"/>
                  <a:t> van twee </a:t>
                </a:r>
                <a:r>
                  <a:rPr lang="en-US" b="1" dirty="0" err="1" smtClean="0"/>
                  <a:t>middelste</a:t>
                </a:r>
                <a:r>
                  <a:rPr lang="en-US" b="1" dirty="0" smtClean="0"/>
                  <a:t> </a:t>
                </a:r>
                <a:r>
                  <a:rPr lang="en-US" b="1" dirty="0" err="1" smtClean="0"/>
                  <a:t>waarden</a:t>
                </a:r>
                <a:endParaRPr lang="en-US" b="1" dirty="0" smtClean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 err="1" smtClean="0"/>
                  <a:t>Aantal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waarden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=20</m:t>
                    </m:r>
                  </m:oMath>
                </a14:m>
                <a:r>
                  <a:rPr lang="en-US" dirty="0" smtClean="0"/>
                  <a:t>, </a:t>
                </a:r>
                <a:r>
                  <a:rPr lang="en-US" dirty="0" err="1" smtClean="0"/>
                  <a:t>dus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een</a:t>
                </a:r>
                <a:r>
                  <a:rPr lang="en-US" dirty="0" smtClean="0"/>
                  <a:t> even </a:t>
                </a:r>
                <a:r>
                  <a:rPr lang="en-US" dirty="0" err="1" smtClean="0"/>
                  <a:t>aantal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waarden</a:t>
                </a:r>
                <a:endParaRPr lang="en-US" dirty="0" smtClean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De </a:t>
                </a:r>
                <a:r>
                  <a:rPr lang="en-US" dirty="0" err="1" smtClean="0"/>
                  <a:t>middelste</a:t>
                </a:r>
                <a:r>
                  <a:rPr lang="en-US" dirty="0" smtClean="0"/>
                  <a:t> twee </a:t>
                </a:r>
                <a:r>
                  <a:rPr lang="en-US" dirty="0" err="1" smtClean="0"/>
                  <a:t>getallen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zijn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10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en-US" dirty="0" err="1" smtClean="0"/>
                  <a:t>en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12</m:t>
                    </m:r>
                  </m:oMath>
                </a14:m>
                <a:endParaRPr lang="en-US" dirty="0" smtClean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 err="1" smtClean="0"/>
                  <a:t>Mediaan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10+12</m:t>
                            </m:r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=11</m:t>
                    </m:r>
                  </m:oMath>
                </a14:m>
                <a:r>
                  <a:rPr lang="en-US" dirty="0" smtClean="0"/>
                  <a:t> (</a:t>
                </a:r>
                <a:r>
                  <a:rPr lang="en-US" dirty="0" err="1" smtClean="0"/>
                  <a:t>dit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hoeft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geen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geheel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getal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te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zijn</a:t>
                </a:r>
                <a:r>
                  <a:rPr lang="en-US" dirty="0" smtClean="0"/>
                  <a:t>)</a:t>
                </a:r>
                <a:endParaRPr lang="en-US" dirty="0"/>
              </a:p>
              <a:p>
                <a:endParaRPr lang="en-US" b="1" dirty="0" smtClean="0"/>
              </a:p>
              <a:p>
                <a:r>
                  <a:rPr lang="en-US" b="1" dirty="0" err="1" smtClean="0"/>
                  <a:t>Geschikt</a:t>
                </a:r>
                <a:r>
                  <a:rPr lang="en-US" b="1" dirty="0" smtClean="0"/>
                  <a:t> </a:t>
                </a:r>
                <a:r>
                  <a:rPr lang="en-US" b="1" dirty="0" err="1" smtClean="0"/>
                  <a:t>meetniveau</a:t>
                </a:r>
                <a:r>
                  <a:rPr lang="en-US" b="1" dirty="0" smtClean="0"/>
                  <a:t>:</a:t>
                </a:r>
                <a:r>
                  <a:rPr lang="en-US" dirty="0" smtClean="0"/>
                  <a:t> interval of ratio!</a:t>
                </a:r>
                <a:endParaRPr lang="en-US" b="1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14918" y="1825625"/>
                <a:ext cx="10538882" cy="4351338"/>
              </a:xfrm>
              <a:blipFill>
                <a:blip r:embed="rId2"/>
                <a:stretch>
                  <a:fillRect l="-1793" t="-2241" b="-2241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8902414"/>
              </p:ext>
            </p:extLst>
          </p:nvPr>
        </p:nvGraphicFramePr>
        <p:xfrm>
          <a:off x="9367463" y="1825625"/>
          <a:ext cx="2759826" cy="406400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01511">
                  <a:extLst>
                    <a:ext uri="{9D8B030D-6E8A-4147-A177-3AD203B41FA5}">
                      <a16:colId xmlns:a16="http://schemas.microsoft.com/office/drawing/2014/main" val="498689134"/>
                    </a:ext>
                  </a:extLst>
                </a:gridCol>
                <a:gridCol w="1958315">
                  <a:extLst>
                    <a:ext uri="{9D8B030D-6E8A-4147-A177-3AD203B41FA5}">
                      <a16:colId xmlns:a16="http://schemas.microsoft.com/office/drawing/2014/main" val="3663377301"/>
                    </a:ext>
                  </a:extLst>
                </a:gridCol>
              </a:tblGrid>
              <a:tr h="248733"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600" b="1" u="none" strike="noStrike" dirty="0" smtClean="0">
                          <a:effectLst/>
                        </a:rPr>
                        <a:t>ID</a:t>
                      </a:r>
                      <a:endParaRPr lang="nl-NL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600" b="1" u="none" strike="noStrike" dirty="0" smtClean="0">
                          <a:effectLst/>
                        </a:rPr>
                        <a:t>Aantal missies</a:t>
                      </a:r>
                      <a:endParaRPr lang="nl-NL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29640972"/>
                  </a:ext>
                </a:extLst>
              </a:tr>
              <a:tr h="190532"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>
                          <a:effectLst/>
                        </a:rPr>
                        <a:t>1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 dirty="0">
                          <a:effectLst/>
                        </a:rPr>
                        <a:t>12</a:t>
                      </a:r>
                      <a:endParaRPr lang="nl-NL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29311024"/>
                  </a:ext>
                </a:extLst>
              </a:tr>
              <a:tr h="190532"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 dirty="0">
                          <a:effectLst/>
                        </a:rPr>
                        <a:t>2</a:t>
                      </a:r>
                      <a:endParaRPr lang="nl-NL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 dirty="0">
                          <a:effectLst/>
                        </a:rPr>
                        <a:t>8</a:t>
                      </a:r>
                      <a:endParaRPr lang="nl-NL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740282865"/>
                  </a:ext>
                </a:extLst>
              </a:tr>
              <a:tr h="190532"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 dirty="0">
                          <a:effectLst/>
                        </a:rPr>
                        <a:t>3</a:t>
                      </a:r>
                      <a:endParaRPr lang="nl-NL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 dirty="0">
                          <a:effectLst/>
                        </a:rPr>
                        <a:t>15</a:t>
                      </a:r>
                      <a:endParaRPr lang="nl-NL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45124939"/>
                  </a:ext>
                </a:extLst>
              </a:tr>
              <a:tr h="190532"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 dirty="0">
                          <a:effectLst/>
                        </a:rPr>
                        <a:t>4</a:t>
                      </a:r>
                      <a:endParaRPr lang="nl-NL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 dirty="0">
                          <a:effectLst/>
                        </a:rPr>
                        <a:t>20</a:t>
                      </a:r>
                      <a:endParaRPr lang="nl-NL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16927236"/>
                  </a:ext>
                </a:extLst>
              </a:tr>
              <a:tr h="190532"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 dirty="0">
                          <a:effectLst/>
                        </a:rPr>
                        <a:t>5</a:t>
                      </a:r>
                      <a:endParaRPr lang="nl-NL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 dirty="0">
                          <a:effectLst/>
                        </a:rPr>
                        <a:t>5</a:t>
                      </a:r>
                      <a:endParaRPr lang="nl-NL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71979839"/>
                  </a:ext>
                </a:extLst>
              </a:tr>
              <a:tr h="190532"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 dirty="0">
                          <a:effectLst/>
                        </a:rPr>
                        <a:t>6</a:t>
                      </a:r>
                      <a:endParaRPr lang="nl-NL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 dirty="0">
                          <a:effectLst/>
                        </a:rPr>
                        <a:t>10</a:t>
                      </a:r>
                      <a:endParaRPr lang="nl-NL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60358158"/>
                  </a:ext>
                </a:extLst>
              </a:tr>
              <a:tr h="190532"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 dirty="0">
                          <a:effectLst/>
                        </a:rPr>
                        <a:t>7</a:t>
                      </a:r>
                      <a:endParaRPr lang="nl-NL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 dirty="0">
                          <a:effectLst/>
                        </a:rPr>
                        <a:t>18</a:t>
                      </a:r>
                      <a:endParaRPr lang="nl-NL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45082627"/>
                  </a:ext>
                </a:extLst>
              </a:tr>
              <a:tr h="190532"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 dirty="0">
                          <a:effectLst/>
                        </a:rPr>
                        <a:t>8</a:t>
                      </a:r>
                      <a:endParaRPr lang="nl-NL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 dirty="0">
                          <a:effectLst/>
                        </a:rPr>
                        <a:t>6</a:t>
                      </a:r>
                      <a:endParaRPr lang="nl-NL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50251493"/>
                  </a:ext>
                </a:extLst>
              </a:tr>
              <a:tr h="190532"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 dirty="0">
                          <a:effectLst/>
                        </a:rPr>
                        <a:t>9</a:t>
                      </a:r>
                      <a:endParaRPr lang="nl-NL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 dirty="0">
                          <a:effectLst/>
                        </a:rPr>
                        <a:t>4</a:t>
                      </a:r>
                      <a:endParaRPr lang="nl-NL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44610522"/>
                  </a:ext>
                </a:extLst>
              </a:tr>
              <a:tr h="190532"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>
                          <a:effectLst/>
                        </a:rPr>
                        <a:t>10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 dirty="0">
                          <a:effectLst/>
                        </a:rPr>
                        <a:t>25</a:t>
                      </a:r>
                      <a:endParaRPr lang="nl-NL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51852326"/>
                  </a:ext>
                </a:extLst>
              </a:tr>
              <a:tr h="190532"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>
                          <a:effectLst/>
                        </a:rPr>
                        <a:t>11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 dirty="0">
                          <a:effectLst/>
                        </a:rPr>
                        <a:t>12</a:t>
                      </a:r>
                      <a:endParaRPr lang="nl-NL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50352652"/>
                  </a:ext>
                </a:extLst>
              </a:tr>
              <a:tr h="190532"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>
                          <a:effectLst/>
                        </a:rPr>
                        <a:t>12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 dirty="0">
                          <a:effectLst/>
                        </a:rPr>
                        <a:t>7</a:t>
                      </a:r>
                      <a:endParaRPr lang="nl-NL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11393593"/>
                  </a:ext>
                </a:extLst>
              </a:tr>
              <a:tr h="190532"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>
                          <a:effectLst/>
                        </a:rPr>
                        <a:t>13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 dirty="0">
                          <a:effectLst/>
                        </a:rPr>
                        <a:t>14</a:t>
                      </a:r>
                      <a:endParaRPr lang="nl-NL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67704766"/>
                  </a:ext>
                </a:extLst>
              </a:tr>
              <a:tr h="190532"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>
                          <a:effectLst/>
                        </a:rPr>
                        <a:t>14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 dirty="0">
                          <a:effectLst/>
                        </a:rPr>
                        <a:t>30</a:t>
                      </a:r>
                      <a:endParaRPr lang="nl-NL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5051353"/>
                  </a:ext>
                </a:extLst>
              </a:tr>
              <a:tr h="190532"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>
                          <a:effectLst/>
                        </a:rPr>
                        <a:t>15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 dirty="0">
                          <a:effectLst/>
                        </a:rPr>
                        <a:t>3</a:t>
                      </a:r>
                      <a:endParaRPr lang="nl-NL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67284605"/>
                  </a:ext>
                </a:extLst>
              </a:tr>
              <a:tr h="190532"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>
                          <a:effectLst/>
                        </a:rPr>
                        <a:t>16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 dirty="0">
                          <a:effectLst/>
                        </a:rPr>
                        <a:t>18</a:t>
                      </a:r>
                      <a:endParaRPr lang="nl-NL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59261334"/>
                  </a:ext>
                </a:extLst>
              </a:tr>
              <a:tr h="190532"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>
                          <a:effectLst/>
                        </a:rPr>
                        <a:t>17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 dirty="0">
                          <a:effectLst/>
                        </a:rPr>
                        <a:t>9</a:t>
                      </a:r>
                      <a:endParaRPr lang="nl-NL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61239691"/>
                  </a:ext>
                </a:extLst>
              </a:tr>
              <a:tr h="190532"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>
                          <a:effectLst/>
                        </a:rPr>
                        <a:t>18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 dirty="0">
                          <a:effectLst/>
                        </a:rPr>
                        <a:t>13</a:t>
                      </a:r>
                      <a:endParaRPr lang="nl-NL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72815246"/>
                  </a:ext>
                </a:extLst>
              </a:tr>
              <a:tr h="190532"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>
                          <a:effectLst/>
                        </a:rPr>
                        <a:t>19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 dirty="0">
                          <a:effectLst/>
                        </a:rPr>
                        <a:t>10</a:t>
                      </a:r>
                      <a:endParaRPr lang="nl-NL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23170098"/>
                  </a:ext>
                </a:extLst>
              </a:tr>
              <a:tr h="190532"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>
                          <a:effectLst/>
                        </a:rPr>
                        <a:t>20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 dirty="0">
                          <a:effectLst/>
                        </a:rPr>
                        <a:t>5</a:t>
                      </a:r>
                      <a:endParaRPr lang="nl-NL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40009355"/>
                  </a:ext>
                </a:extLst>
              </a:tr>
            </a:tbl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6C982-3D9C-4E65-9B7C-64F12CAA4306}" type="datetime4">
              <a:rPr lang="nl-NL" smtClean="0"/>
              <a:t>29 april 2025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1346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Modus: rang</a:t>
            </a:r>
            <a:endParaRPr lang="nl-NL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NL" dirty="0" smtClean="0"/>
              <a:t>De modus is de</a:t>
            </a:r>
            <a:r>
              <a:rPr lang="nl-NL" b="1" dirty="0" smtClean="0"/>
              <a:t> </a:t>
            </a:r>
            <a:r>
              <a:rPr lang="nl-NL" dirty="0" smtClean="0"/>
              <a:t>meest voorkomende waarde (er kunnen meerdere modi zijn). </a:t>
            </a:r>
          </a:p>
          <a:p>
            <a:pPr marL="914400" lvl="2" indent="0">
              <a:buNone/>
            </a:pPr>
            <a:endParaRPr lang="en-US" dirty="0" smtClean="0">
              <a:latin typeface="Lucida Grande" pitchFamily="1" charset="0"/>
              <a:ea typeface="Geneva" pitchFamily="1" charset="-128"/>
            </a:endParaRPr>
          </a:p>
          <a:p>
            <a:endParaRPr lang="nl-NL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192000" y="-1714500"/>
            <a:ext cx="6400000" cy="1800000"/>
          </a:xfrm>
          <a:prstGeom prst="rect">
            <a:avLst/>
          </a:prstGeom>
        </p:spPr>
      </p:pic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2406327"/>
              </p:ext>
            </p:extLst>
          </p:nvPr>
        </p:nvGraphicFramePr>
        <p:xfrm>
          <a:off x="787397" y="2110994"/>
          <a:ext cx="4131736" cy="387214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065868">
                  <a:extLst>
                    <a:ext uri="{9D8B030D-6E8A-4147-A177-3AD203B41FA5}">
                      <a16:colId xmlns:a16="http://schemas.microsoft.com/office/drawing/2014/main" val="586219818"/>
                    </a:ext>
                  </a:extLst>
                </a:gridCol>
                <a:gridCol w="2065868">
                  <a:extLst>
                    <a:ext uri="{9D8B030D-6E8A-4147-A177-3AD203B41FA5}">
                      <a16:colId xmlns:a16="http://schemas.microsoft.com/office/drawing/2014/main" val="1389436002"/>
                    </a:ext>
                  </a:extLst>
                </a:gridCol>
              </a:tblGrid>
              <a:tr h="239073"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600" b="1" u="none" strike="noStrike" dirty="0" smtClean="0">
                          <a:effectLst/>
                        </a:rPr>
                        <a:t>ID</a:t>
                      </a:r>
                      <a:endParaRPr lang="nl-NL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600" b="1" u="none" strike="noStrike" dirty="0">
                          <a:effectLst/>
                        </a:rPr>
                        <a:t>Rang</a:t>
                      </a:r>
                      <a:endParaRPr lang="nl-NL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85384104"/>
                  </a:ext>
                </a:extLst>
              </a:tr>
              <a:tr h="180939"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 dirty="0">
                          <a:effectLst/>
                        </a:rPr>
                        <a:t>1</a:t>
                      </a:r>
                      <a:endParaRPr lang="nl-NL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 dirty="0">
                          <a:effectLst/>
                        </a:rPr>
                        <a:t>Sergeant</a:t>
                      </a:r>
                      <a:endParaRPr lang="nl-NL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7878563"/>
                  </a:ext>
                </a:extLst>
              </a:tr>
              <a:tr h="180939"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 dirty="0">
                          <a:effectLst/>
                        </a:rPr>
                        <a:t>2</a:t>
                      </a:r>
                      <a:endParaRPr lang="nl-NL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 dirty="0">
                          <a:effectLst/>
                        </a:rPr>
                        <a:t>Korporaal</a:t>
                      </a:r>
                      <a:endParaRPr lang="nl-NL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66546157"/>
                  </a:ext>
                </a:extLst>
              </a:tr>
              <a:tr h="180939"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 dirty="0">
                          <a:effectLst/>
                        </a:rPr>
                        <a:t>3</a:t>
                      </a:r>
                      <a:endParaRPr lang="nl-NL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 dirty="0">
                          <a:effectLst/>
                        </a:rPr>
                        <a:t>Luitenant</a:t>
                      </a:r>
                      <a:endParaRPr lang="nl-NL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68741612"/>
                  </a:ext>
                </a:extLst>
              </a:tr>
              <a:tr h="180939"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 dirty="0">
                          <a:effectLst/>
                        </a:rPr>
                        <a:t>4</a:t>
                      </a:r>
                      <a:endParaRPr lang="nl-NL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 dirty="0">
                          <a:effectLst/>
                        </a:rPr>
                        <a:t>Majoor</a:t>
                      </a:r>
                      <a:endParaRPr lang="nl-NL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85264832"/>
                  </a:ext>
                </a:extLst>
              </a:tr>
              <a:tr h="180939"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 dirty="0">
                          <a:effectLst/>
                        </a:rPr>
                        <a:t>5</a:t>
                      </a:r>
                      <a:endParaRPr lang="nl-NL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 dirty="0">
                          <a:effectLst/>
                        </a:rPr>
                        <a:t>Soldaat</a:t>
                      </a:r>
                      <a:endParaRPr lang="nl-NL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76680112"/>
                  </a:ext>
                </a:extLst>
              </a:tr>
              <a:tr h="180939"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 dirty="0">
                          <a:effectLst/>
                        </a:rPr>
                        <a:t>6</a:t>
                      </a:r>
                      <a:endParaRPr lang="nl-NL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 dirty="0">
                          <a:effectLst/>
                        </a:rPr>
                        <a:t>Kapitein</a:t>
                      </a:r>
                      <a:endParaRPr lang="nl-NL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97839447"/>
                  </a:ext>
                </a:extLst>
              </a:tr>
              <a:tr h="180939"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 dirty="0">
                          <a:effectLst/>
                        </a:rPr>
                        <a:t>7</a:t>
                      </a:r>
                      <a:endParaRPr lang="nl-NL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 dirty="0">
                          <a:effectLst/>
                        </a:rPr>
                        <a:t>Sergeant</a:t>
                      </a:r>
                      <a:endParaRPr lang="nl-NL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17563163"/>
                  </a:ext>
                </a:extLst>
              </a:tr>
              <a:tr h="180939"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 dirty="0">
                          <a:effectLst/>
                        </a:rPr>
                        <a:t>8</a:t>
                      </a:r>
                      <a:endParaRPr lang="nl-NL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 dirty="0" smtClean="0">
                          <a:effectLst/>
                        </a:rPr>
                        <a:t>Soldaat</a:t>
                      </a:r>
                      <a:endParaRPr lang="nl-NL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58360842"/>
                  </a:ext>
                </a:extLst>
              </a:tr>
              <a:tr h="180939"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 dirty="0">
                          <a:effectLst/>
                        </a:rPr>
                        <a:t>9</a:t>
                      </a:r>
                      <a:endParaRPr lang="nl-NL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 dirty="0">
                          <a:effectLst/>
                        </a:rPr>
                        <a:t>Soldaat</a:t>
                      </a:r>
                      <a:endParaRPr lang="nl-NL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114649100"/>
                  </a:ext>
                </a:extLst>
              </a:tr>
              <a:tr h="180939"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>
                          <a:effectLst/>
                        </a:rPr>
                        <a:t>10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 dirty="0">
                          <a:effectLst/>
                        </a:rPr>
                        <a:t>Kapitein</a:t>
                      </a:r>
                      <a:endParaRPr lang="nl-NL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4585116"/>
                  </a:ext>
                </a:extLst>
              </a:tr>
              <a:tr h="180939"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>
                          <a:effectLst/>
                        </a:rPr>
                        <a:t>11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 dirty="0">
                          <a:effectLst/>
                        </a:rPr>
                        <a:t>Luitenant</a:t>
                      </a:r>
                      <a:endParaRPr lang="nl-NL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353949236"/>
                  </a:ext>
                </a:extLst>
              </a:tr>
              <a:tr h="180939"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>
                          <a:effectLst/>
                        </a:rPr>
                        <a:t>12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 dirty="0">
                          <a:effectLst/>
                        </a:rPr>
                        <a:t>Korporaal</a:t>
                      </a:r>
                      <a:endParaRPr lang="nl-NL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45715016"/>
                  </a:ext>
                </a:extLst>
              </a:tr>
              <a:tr h="180939"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>
                          <a:effectLst/>
                        </a:rPr>
                        <a:t>13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 dirty="0">
                          <a:effectLst/>
                        </a:rPr>
                        <a:t>Sergeant</a:t>
                      </a:r>
                      <a:endParaRPr lang="nl-NL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66598490"/>
                  </a:ext>
                </a:extLst>
              </a:tr>
              <a:tr h="180939"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>
                          <a:effectLst/>
                        </a:rPr>
                        <a:t>14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 dirty="0">
                          <a:effectLst/>
                        </a:rPr>
                        <a:t>Majoor</a:t>
                      </a:r>
                      <a:endParaRPr lang="nl-NL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19629172"/>
                  </a:ext>
                </a:extLst>
              </a:tr>
              <a:tr h="180939"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>
                          <a:effectLst/>
                        </a:rPr>
                        <a:t>15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 dirty="0">
                          <a:effectLst/>
                        </a:rPr>
                        <a:t>Soldaat</a:t>
                      </a:r>
                      <a:endParaRPr lang="nl-NL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62512305"/>
                  </a:ext>
                </a:extLst>
              </a:tr>
              <a:tr h="180939"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>
                          <a:effectLst/>
                        </a:rPr>
                        <a:t>16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 dirty="0">
                          <a:effectLst/>
                        </a:rPr>
                        <a:t>Kapitein</a:t>
                      </a:r>
                      <a:endParaRPr lang="nl-NL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76578810"/>
                  </a:ext>
                </a:extLst>
              </a:tr>
              <a:tr h="180939"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>
                          <a:effectLst/>
                        </a:rPr>
                        <a:t>17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 dirty="0">
                          <a:effectLst/>
                        </a:rPr>
                        <a:t>Luitenant</a:t>
                      </a:r>
                      <a:endParaRPr lang="nl-NL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66231074"/>
                  </a:ext>
                </a:extLst>
              </a:tr>
              <a:tr h="180939"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>
                          <a:effectLst/>
                        </a:rPr>
                        <a:t>18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 dirty="0">
                          <a:effectLst/>
                        </a:rPr>
                        <a:t>Sergeant</a:t>
                      </a:r>
                      <a:endParaRPr lang="nl-NL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67129137"/>
                  </a:ext>
                </a:extLst>
              </a:tr>
              <a:tr h="180939"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>
                          <a:effectLst/>
                        </a:rPr>
                        <a:t>19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 dirty="0">
                          <a:effectLst/>
                        </a:rPr>
                        <a:t>Korporaal</a:t>
                      </a:r>
                      <a:endParaRPr lang="nl-NL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134621835"/>
                  </a:ext>
                </a:extLst>
              </a:tr>
              <a:tr h="180939"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>
                          <a:effectLst/>
                        </a:rPr>
                        <a:t>20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 dirty="0">
                          <a:effectLst/>
                        </a:rPr>
                        <a:t>Soldaat</a:t>
                      </a:r>
                      <a:endParaRPr lang="nl-NL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53720370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2140520"/>
              </p:ext>
            </p:extLst>
          </p:nvPr>
        </p:nvGraphicFramePr>
        <p:xfrm>
          <a:off x="6248403" y="2383135"/>
          <a:ext cx="5215464" cy="25958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607732">
                  <a:extLst>
                    <a:ext uri="{9D8B030D-6E8A-4147-A177-3AD203B41FA5}">
                      <a16:colId xmlns:a16="http://schemas.microsoft.com/office/drawing/2014/main" val="4114749007"/>
                    </a:ext>
                  </a:extLst>
                </a:gridCol>
                <a:gridCol w="2607732">
                  <a:extLst>
                    <a:ext uri="{9D8B030D-6E8A-4147-A177-3AD203B41FA5}">
                      <a16:colId xmlns:a16="http://schemas.microsoft.com/office/drawing/2014/main" val="8477829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Rang</a:t>
                      </a:r>
                      <a:endParaRPr lang="nl-NL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 smtClean="0"/>
                        <a:t>Frequentie</a:t>
                      </a:r>
                      <a:endParaRPr lang="nl-NL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33118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Soldaat</a:t>
                      </a:r>
                      <a:endParaRPr lang="nl-NL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nl-NL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87755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Korporaal</a:t>
                      </a:r>
                      <a:endParaRPr lang="nl-NL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nl-NL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0066854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Sergeant</a:t>
                      </a:r>
                      <a:endParaRPr lang="nl-NL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nl-NL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7317479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Luitenant</a:t>
                      </a:r>
                      <a:endParaRPr lang="nl-NL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nl-NL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817148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Kapitein</a:t>
                      </a:r>
                      <a:endParaRPr lang="nl-NL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nl-NL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2219266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Majoor</a:t>
                      </a:r>
                      <a:endParaRPr lang="nl-NL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nl-NL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460751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5207000" y="2913844"/>
                <a:ext cx="787400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→</m:t>
                      </m:r>
                    </m:oMath>
                  </m:oMathPara>
                </a14:m>
                <a:endParaRPr lang="nl-NL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7000" y="2913844"/>
                <a:ext cx="787400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/>
          <p:cNvSpPr txBox="1"/>
          <p:nvPr/>
        </p:nvSpPr>
        <p:spPr>
          <a:xfrm>
            <a:off x="5384801" y="5700037"/>
            <a:ext cx="653626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 smtClean="0">
                <a:latin typeface="+mn-lt"/>
              </a:rPr>
              <a:t>Geschikt</a:t>
            </a:r>
            <a:r>
              <a:rPr lang="en-US" b="1" dirty="0" smtClean="0">
                <a:latin typeface="+mn-lt"/>
              </a:rPr>
              <a:t> </a:t>
            </a:r>
            <a:r>
              <a:rPr lang="en-US" b="1" dirty="0" err="1" smtClean="0">
                <a:latin typeface="+mn-lt"/>
              </a:rPr>
              <a:t>meetniveau</a:t>
            </a:r>
            <a:r>
              <a:rPr lang="en-US" b="1" dirty="0" smtClean="0">
                <a:latin typeface="+mn-lt"/>
              </a:rPr>
              <a:t>: </a:t>
            </a:r>
            <a:r>
              <a:rPr lang="en-US" dirty="0" err="1" smtClean="0">
                <a:latin typeface="+mn-lt"/>
              </a:rPr>
              <a:t>alle</a:t>
            </a:r>
            <a:r>
              <a:rPr lang="en-US" dirty="0" smtClean="0">
                <a:latin typeface="+mn-lt"/>
              </a:rPr>
              <a:t> </a:t>
            </a:r>
            <a:r>
              <a:rPr lang="en-US" dirty="0" err="1" smtClean="0">
                <a:latin typeface="+mn-lt"/>
              </a:rPr>
              <a:t>meetniveaus</a:t>
            </a:r>
            <a:r>
              <a:rPr lang="en-US" dirty="0" smtClean="0">
                <a:latin typeface="+mn-lt"/>
              </a:rPr>
              <a:t>!</a:t>
            </a:r>
            <a:endParaRPr lang="nl-NL" b="1" dirty="0">
              <a:latin typeface="+mn-lt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F16CB-6B64-425A-B2FA-3AC080FE8F6D}" type="datetime4">
              <a:rPr lang="nl-NL" smtClean="0"/>
              <a:t>29 april 2025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72333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/>
              <a:t>Invloed</a:t>
            </a:r>
            <a:r>
              <a:rPr lang="en-US" b="1" dirty="0" smtClean="0"/>
              <a:t> van outliers op het </a:t>
            </a:r>
            <a:r>
              <a:rPr lang="en-US" b="1" dirty="0" err="1" smtClean="0"/>
              <a:t>gemiddelde</a:t>
            </a:r>
            <a:endParaRPr lang="nl-NL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2799" y="1773238"/>
            <a:ext cx="10447867" cy="4246562"/>
          </a:xfrm>
        </p:spPr>
        <p:txBody>
          <a:bodyPr/>
          <a:lstStyle/>
          <a:p>
            <a:r>
              <a:rPr lang="nl-NL" b="1" u="sng" dirty="0" err="1" smtClean="0"/>
              <a:t>Outliers</a:t>
            </a:r>
            <a:r>
              <a:rPr lang="nl-NL" dirty="0" smtClean="0"/>
              <a:t>: extreme scores in vergelijking met de andere gegevens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algn="ctr"/>
            <a:r>
              <a:rPr lang="en-US" b="1" dirty="0" smtClean="0"/>
              <a:t>Wat </a:t>
            </a:r>
            <a:r>
              <a:rPr lang="en-US" b="1" dirty="0" err="1" smtClean="0"/>
              <a:t>zegt</a:t>
            </a:r>
            <a:r>
              <a:rPr lang="en-US" b="1" dirty="0" smtClean="0"/>
              <a:t> </a:t>
            </a:r>
            <a:r>
              <a:rPr lang="en-US" b="1" dirty="0" err="1" smtClean="0"/>
              <a:t>een</a:t>
            </a:r>
            <a:r>
              <a:rPr lang="en-US" b="1" dirty="0" smtClean="0"/>
              <a:t> outlier </a:t>
            </a:r>
            <a:r>
              <a:rPr lang="en-US" b="1" dirty="0" err="1" smtClean="0"/>
              <a:t>ons</a:t>
            </a:r>
            <a:r>
              <a:rPr lang="en-US" b="1" dirty="0" smtClean="0"/>
              <a:t>? Is het </a:t>
            </a:r>
            <a:r>
              <a:rPr lang="en-US" b="1" dirty="0" err="1" smtClean="0"/>
              <a:t>een</a:t>
            </a:r>
            <a:r>
              <a:rPr lang="en-US" b="1" dirty="0" smtClean="0"/>
              <a:t> </a:t>
            </a:r>
            <a:r>
              <a:rPr lang="en-US" b="1" dirty="0" err="1" smtClean="0"/>
              <a:t>meetfout</a:t>
            </a:r>
            <a:r>
              <a:rPr lang="en-US" b="1" dirty="0" smtClean="0"/>
              <a:t>, of </a:t>
            </a:r>
            <a:r>
              <a:rPr lang="en-US" b="1" dirty="0" err="1" smtClean="0"/>
              <a:t>een</a:t>
            </a:r>
            <a:r>
              <a:rPr lang="en-US" b="1" dirty="0" smtClean="0"/>
              <a:t> </a:t>
            </a:r>
            <a:r>
              <a:rPr lang="en-US" b="1" dirty="0" err="1" smtClean="0"/>
              <a:t>zeldzaam</a:t>
            </a:r>
            <a:r>
              <a:rPr lang="en-US" b="1" dirty="0" smtClean="0"/>
              <a:t> </a:t>
            </a:r>
            <a:r>
              <a:rPr lang="en-US" b="1" dirty="0" err="1" smtClean="0"/>
              <a:t>verschijnsel</a:t>
            </a:r>
            <a:r>
              <a:rPr lang="en-US" b="1" dirty="0"/>
              <a:t>?</a:t>
            </a:r>
            <a:r>
              <a:rPr lang="en-US" dirty="0" smtClean="0"/>
              <a:t> 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EBBD3-34D1-43D3-AFB0-EE9B90326DB7}" type="datetime4">
              <a:rPr lang="nl-NL" smtClean="0"/>
              <a:t>29 april 2025</a:t>
            </a:fld>
            <a:endParaRPr lang="nl-NL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936" y="2254697"/>
            <a:ext cx="10219592" cy="3283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293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/>
              <a:t>Scheve</a:t>
            </a:r>
            <a:r>
              <a:rPr lang="en-US" b="1" dirty="0" smtClean="0"/>
              <a:t> </a:t>
            </a:r>
            <a:r>
              <a:rPr lang="en-US" b="1" dirty="0" err="1" smtClean="0"/>
              <a:t>verdelingen</a:t>
            </a:r>
            <a:endParaRPr lang="nl-NL" b="1" dirty="0"/>
          </a:p>
        </p:txBody>
      </p:sp>
      <p:sp>
        <p:nvSpPr>
          <p:cNvPr id="3" name="AutoShape 2" descr="Negative Skewnes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4267" y="3360853"/>
            <a:ext cx="5524500" cy="218122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14917" y="1870364"/>
            <a:ext cx="108561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n-lt"/>
              </a:rPr>
              <a:t>De </a:t>
            </a:r>
            <a:r>
              <a:rPr lang="en-US" sz="2400" dirty="0" err="1" smtClean="0">
                <a:latin typeface="+mn-lt"/>
              </a:rPr>
              <a:t>scheefheid</a:t>
            </a:r>
            <a:r>
              <a:rPr lang="en-US" sz="2400" dirty="0" smtClean="0">
                <a:latin typeface="+mn-lt"/>
              </a:rPr>
              <a:t> van </a:t>
            </a:r>
            <a:r>
              <a:rPr lang="en-US" sz="2400" dirty="0" err="1" smtClean="0">
                <a:latin typeface="+mn-lt"/>
              </a:rPr>
              <a:t>een</a:t>
            </a:r>
            <a:r>
              <a:rPr lang="en-US" sz="2400" dirty="0" smtClean="0">
                <a:latin typeface="+mn-lt"/>
              </a:rPr>
              <a:t> </a:t>
            </a:r>
            <a:r>
              <a:rPr lang="en-US" sz="2400" dirty="0" err="1" smtClean="0">
                <a:latin typeface="+mn-lt"/>
              </a:rPr>
              <a:t>verdeling</a:t>
            </a:r>
            <a:r>
              <a:rPr lang="en-US" sz="2400" dirty="0" smtClean="0">
                <a:latin typeface="+mn-lt"/>
              </a:rPr>
              <a:t> </a:t>
            </a:r>
            <a:r>
              <a:rPr lang="en-US" sz="2400" dirty="0" err="1" smtClean="0">
                <a:latin typeface="+mn-lt"/>
              </a:rPr>
              <a:t>zegt</a:t>
            </a:r>
            <a:r>
              <a:rPr lang="en-US" sz="2400" dirty="0" smtClean="0">
                <a:latin typeface="+mn-lt"/>
              </a:rPr>
              <a:t> </a:t>
            </a:r>
            <a:r>
              <a:rPr lang="en-US" sz="2400" dirty="0" err="1" smtClean="0">
                <a:latin typeface="+mn-lt"/>
              </a:rPr>
              <a:t>iets</a:t>
            </a:r>
            <a:r>
              <a:rPr lang="en-US" sz="2400" dirty="0" smtClean="0">
                <a:latin typeface="+mn-lt"/>
              </a:rPr>
              <a:t> over hoe </a:t>
            </a:r>
            <a:r>
              <a:rPr lang="en-US" sz="2400" dirty="0" err="1" smtClean="0">
                <a:latin typeface="+mn-lt"/>
              </a:rPr>
              <a:t>gemiddelde</a:t>
            </a:r>
            <a:r>
              <a:rPr lang="en-US" sz="2400" dirty="0" smtClean="0">
                <a:latin typeface="+mn-lt"/>
              </a:rPr>
              <a:t>, modus </a:t>
            </a:r>
            <a:r>
              <a:rPr lang="en-US" sz="2400" dirty="0" err="1" smtClean="0">
                <a:latin typeface="+mn-lt"/>
              </a:rPr>
              <a:t>en</a:t>
            </a:r>
            <a:r>
              <a:rPr lang="en-US" sz="2400" dirty="0" smtClean="0">
                <a:latin typeface="+mn-lt"/>
              </a:rPr>
              <a:t> </a:t>
            </a:r>
            <a:r>
              <a:rPr lang="en-US" sz="2400" dirty="0" err="1" smtClean="0">
                <a:latin typeface="+mn-lt"/>
              </a:rPr>
              <a:t>mediaan</a:t>
            </a:r>
            <a:r>
              <a:rPr lang="en-US" sz="2400" dirty="0" smtClean="0">
                <a:latin typeface="+mn-lt"/>
              </a:rPr>
              <a:t> ten </a:t>
            </a:r>
            <a:r>
              <a:rPr lang="en-US" sz="2400" dirty="0" err="1" smtClean="0">
                <a:latin typeface="+mn-lt"/>
              </a:rPr>
              <a:t>opzichte</a:t>
            </a:r>
            <a:r>
              <a:rPr lang="en-US" sz="2400" dirty="0" smtClean="0">
                <a:latin typeface="+mn-lt"/>
              </a:rPr>
              <a:t> van </a:t>
            </a:r>
            <a:r>
              <a:rPr lang="en-US" sz="2400" dirty="0" err="1" smtClean="0">
                <a:latin typeface="+mn-lt"/>
              </a:rPr>
              <a:t>elkaar</a:t>
            </a:r>
            <a:r>
              <a:rPr lang="en-US" sz="2400" dirty="0" smtClean="0">
                <a:latin typeface="+mn-lt"/>
              </a:rPr>
              <a:t> </a:t>
            </a:r>
            <a:r>
              <a:rPr lang="en-US" sz="2400" dirty="0" err="1" smtClean="0">
                <a:latin typeface="+mn-lt"/>
              </a:rPr>
              <a:t>liggen</a:t>
            </a:r>
            <a:r>
              <a:rPr lang="en-US" sz="2400" dirty="0" smtClean="0">
                <a:latin typeface="+mn-lt"/>
              </a:rPr>
              <a:t>.</a:t>
            </a:r>
            <a:endParaRPr lang="nl-NL" sz="2400" dirty="0">
              <a:latin typeface="+mn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890356" y="5752407"/>
            <a:ext cx="47964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100" dirty="0">
                <a:latin typeface="+mn-lt"/>
              </a:rPr>
              <a:t>https://www.analyticsvidhya.com/blog/2020/07/what-is-skewness-statistics/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35C52-EE0D-4475-BD50-98F24535A5D4}" type="datetime4">
              <a:rPr lang="nl-NL" smtClean="0"/>
              <a:t>29 april 2025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67526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/>
              <a:t>Docenten</a:t>
            </a:r>
            <a:r>
              <a:rPr lang="en-US" b="1" dirty="0" smtClean="0"/>
              <a:t> </a:t>
            </a:r>
            <a:r>
              <a:rPr lang="en-US" b="1" dirty="0" err="1"/>
              <a:t>s</a:t>
            </a:r>
            <a:r>
              <a:rPr lang="en-US" b="1" dirty="0" err="1" smtClean="0"/>
              <a:t>tatistiek</a:t>
            </a:r>
            <a:r>
              <a:rPr lang="en-US" b="1" dirty="0" smtClean="0"/>
              <a:t> 2024-2025 </a:t>
            </a:r>
            <a:endParaRPr lang="nl-NL" b="1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nl-NL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B8749-0443-432C-8A7B-35A8B8AC7F8E}" type="datetime4">
              <a:rPr lang="nl-NL" smtClean="0"/>
              <a:t>29 april 2025</a:t>
            </a:fld>
            <a:endParaRPr lang="nl-NL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6436457"/>
              </p:ext>
            </p:extLst>
          </p:nvPr>
        </p:nvGraphicFramePr>
        <p:xfrm>
          <a:off x="812800" y="4588281"/>
          <a:ext cx="10363200" cy="21488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181600">
                  <a:extLst>
                    <a:ext uri="{9D8B030D-6E8A-4147-A177-3AD203B41FA5}">
                      <a16:colId xmlns:a16="http://schemas.microsoft.com/office/drawing/2014/main" val="358225604"/>
                    </a:ext>
                  </a:extLst>
                </a:gridCol>
                <a:gridCol w="5181600">
                  <a:extLst>
                    <a:ext uri="{9D8B030D-6E8A-4147-A177-3AD203B41FA5}">
                      <a16:colId xmlns:a16="http://schemas.microsoft.com/office/drawing/2014/main" val="33333102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dirty="0" smtClean="0"/>
                        <a:t>Dr. </a:t>
                      </a:r>
                      <a:r>
                        <a:rPr lang="en-US" dirty="0" err="1" smtClean="0"/>
                        <a:t>ir.</a:t>
                      </a:r>
                      <a:r>
                        <a:rPr lang="en-US" dirty="0" smtClean="0"/>
                        <a:t> D.A.M.P. (Danny) </a:t>
                      </a:r>
                      <a:r>
                        <a:rPr lang="en-US" dirty="0" err="1" smtClean="0"/>
                        <a:t>Blom</a:t>
                      </a:r>
                      <a:endParaRPr lang="en-US" dirty="0" smtClean="0"/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dirty="0" smtClean="0">
                          <a:hlinkClick r:id="rId2"/>
                        </a:rPr>
                        <a:t>damp.blom@mindef.nl</a:t>
                      </a:r>
                      <a:endParaRPr lang="en-US" dirty="0" smtClean="0"/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dirty="0" smtClean="0"/>
                        <a:t>Breda: Isaac </a:t>
                      </a:r>
                      <a:r>
                        <a:rPr lang="en-US" dirty="0" err="1" smtClean="0"/>
                        <a:t>Delpratpaviljoen</a:t>
                      </a:r>
                      <a:r>
                        <a:rPr lang="en-US" dirty="0" smtClean="0"/>
                        <a:t>, </a:t>
                      </a:r>
                      <a:r>
                        <a:rPr lang="en-US" dirty="0" err="1" smtClean="0"/>
                        <a:t>kamer</a:t>
                      </a:r>
                      <a:r>
                        <a:rPr lang="en-US" dirty="0" smtClean="0"/>
                        <a:t> A.232</a:t>
                      </a: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dirty="0" smtClean="0"/>
                        <a:t>Den Helder: </a:t>
                      </a:r>
                      <a:r>
                        <a:rPr lang="en-US" dirty="0" err="1" smtClean="0"/>
                        <a:t>Enys</a:t>
                      </a:r>
                      <a:r>
                        <a:rPr lang="en-US" dirty="0" smtClean="0"/>
                        <a:t> House E2.036</a:t>
                      </a:r>
                    </a:p>
                    <a:p>
                      <a:pPr algn="ctr">
                        <a:lnSpc>
                          <a:spcPct val="150000"/>
                        </a:lnSpc>
                      </a:pPr>
                      <a:endParaRPr lang="nl-NL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dirty="0" smtClean="0"/>
                        <a:t>Dr. J.B.M. (Hans) Melissen</a:t>
                      </a: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dirty="0" smtClean="0">
                          <a:hlinkClick r:id="rId3"/>
                        </a:rPr>
                        <a:t>algo2@live.nl</a:t>
                      </a:r>
                      <a:r>
                        <a:rPr lang="en-US" dirty="0" smtClean="0"/>
                        <a:t> (</a:t>
                      </a:r>
                      <a:r>
                        <a:rPr lang="en-US" dirty="0" smtClean="0">
                          <a:hlinkClick r:id="rId4"/>
                        </a:rPr>
                        <a:t>j.b.m.melissen@mindef.nl</a:t>
                      </a:r>
                      <a:r>
                        <a:rPr lang="en-US" dirty="0" smtClean="0"/>
                        <a:t>) </a:t>
                      </a: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dirty="0" smtClean="0"/>
                        <a:t>Breda: Isaac </a:t>
                      </a:r>
                      <a:r>
                        <a:rPr lang="en-US" dirty="0" err="1" smtClean="0"/>
                        <a:t>Delpratpaviljoen</a:t>
                      </a:r>
                      <a:r>
                        <a:rPr lang="en-US" dirty="0" smtClean="0"/>
                        <a:t>, </a:t>
                      </a:r>
                      <a:r>
                        <a:rPr lang="en-US" dirty="0" err="1" smtClean="0"/>
                        <a:t>kamer</a:t>
                      </a:r>
                      <a:r>
                        <a:rPr lang="en-US" dirty="0" smtClean="0"/>
                        <a:t> A.232</a:t>
                      </a: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dirty="0" smtClean="0"/>
                        <a:t>Den Helder: </a:t>
                      </a:r>
                      <a:r>
                        <a:rPr lang="en-US" dirty="0" err="1" smtClean="0"/>
                        <a:t>Enys</a:t>
                      </a:r>
                      <a:r>
                        <a:rPr lang="en-US" dirty="0" smtClean="0"/>
                        <a:t> House E2.036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1731938"/>
                  </a:ext>
                </a:extLst>
              </a:tr>
            </a:tbl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0821" y="1929910"/>
            <a:ext cx="2001783" cy="2501699"/>
          </a:xfrm>
          <a:prstGeom prst="rect">
            <a:avLst/>
          </a:prstGeom>
        </p:spPr>
      </p:pic>
      <p:pic>
        <p:nvPicPr>
          <p:cNvPr id="8" name="Afbeelding 1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7053" y="1929909"/>
            <a:ext cx="1640131" cy="2460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926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/>
              <a:t>Samenvatting</a:t>
            </a:r>
            <a:r>
              <a:rPr lang="en-US" b="1" dirty="0" smtClean="0"/>
              <a:t>: </a:t>
            </a:r>
            <a:r>
              <a:rPr lang="en-US" b="1" dirty="0" err="1" smtClean="0"/>
              <a:t>centrale</a:t>
            </a:r>
            <a:r>
              <a:rPr lang="en-US" b="1" dirty="0" smtClean="0"/>
              <a:t> </a:t>
            </a:r>
            <a:r>
              <a:rPr lang="en-US" b="1" dirty="0" err="1" smtClean="0"/>
              <a:t>tendens</a:t>
            </a:r>
            <a:endParaRPr lang="nl-NL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nl-NL" b="1" dirty="0" smtClean="0"/>
          </a:p>
          <a:p>
            <a:r>
              <a:rPr lang="nl-NL" b="1" dirty="0" smtClean="0"/>
              <a:t>Gemiddelde:</a:t>
            </a:r>
            <a:r>
              <a:rPr lang="nl-NL" dirty="0" smtClean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Data op </a:t>
            </a:r>
            <a:r>
              <a:rPr lang="en-US" dirty="0" err="1" smtClean="0"/>
              <a:t>minstens</a:t>
            </a:r>
            <a:r>
              <a:rPr lang="en-US" dirty="0" smtClean="0"/>
              <a:t> </a:t>
            </a:r>
            <a:r>
              <a:rPr lang="en-US" dirty="0" err="1" smtClean="0"/>
              <a:t>intervalniveau</a:t>
            </a:r>
            <a:r>
              <a:rPr lang="en-US" dirty="0" smtClean="0"/>
              <a:t>: </a:t>
            </a:r>
            <a:r>
              <a:rPr lang="en-US" dirty="0" err="1" smtClean="0"/>
              <a:t>verschillen</a:t>
            </a:r>
            <a:r>
              <a:rPr lang="en-US" dirty="0" smtClean="0"/>
              <a:t> </a:t>
            </a:r>
            <a:r>
              <a:rPr lang="en-US" dirty="0" err="1" smtClean="0"/>
              <a:t>tussen</a:t>
            </a:r>
            <a:r>
              <a:rPr lang="en-US" dirty="0" smtClean="0"/>
              <a:t> </a:t>
            </a:r>
            <a:r>
              <a:rPr lang="en-US" dirty="0" err="1" smtClean="0"/>
              <a:t>waardes</a:t>
            </a:r>
            <a:r>
              <a:rPr lang="en-US" dirty="0" smtClean="0"/>
              <a:t> </a:t>
            </a:r>
            <a:r>
              <a:rPr lang="en-US" dirty="0" err="1" smtClean="0"/>
              <a:t>hebben</a:t>
            </a:r>
            <a:r>
              <a:rPr lang="en-US" dirty="0" smtClean="0"/>
              <a:t> </a:t>
            </a:r>
            <a:r>
              <a:rPr lang="en-US" dirty="0" err="1" smtClean="0"/>
              <a:t>betekenis</a:t>
            </a:r>
            <a:r>
              <a:rPr lang="en-US" dirty="0" smtClean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dirty="0" smtClean="0"/>
              <a:t>Bij kleine steekproeven: gevoelig voor </a:t>
            </a:r>
            <a:r>
              <a:rPr lang="nl-NL" dirty="0" err="1" smtClean="0"/>
              <a:t>outliers</a:t>
            </a:r>
            <a:endParaRPr lang="nl-NL" dirty="0" smtClean="0"/>
          </a:p>
          <a:p>
            <a:pPr marL="190500" lvl="1" indent="0">
              <a:buNone/>
            </a:pPr>
            <a:endParaRPr lang="nl-NL" dirty="0" smtClean="0"/>
          </a:p>
          <a:p>
            <a:r>
              <a:rPr lang="nl-NL" b="1" dirty="0" smtClean="0"/>
              <a:t>Mediaan:</a:t>
            </a:r>
            <a:r>
              <a:rPr lang="nl-NL" dirty="0" smtClean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dirty="0" smtClean="0"/>
              <a:t>Data op minstens intervalniveau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 smtClean="0"/>
              <a:t>Meest</a:t>
            </a:r>
            <a:r>
              <a:rPr lang="en-US" dirty="0" smtClean="0"/>
              <a:t> </a:t>
            </a:r>
            <a:r>
              <a:rPr lang="en-US" dirty="0" err="1" smtClean="0"/>
              <a:t>robuuste</a:t>
            </a:r>
            <a:r>
              <a:rPr lang="en-US" dirty="0" smtClean="0"/>
              <a:t> </a:t>
            </a:r>
            <a:r>
              <a:rPr lang="en-US" dirty="0" err="1" smtClean="0"/>
              <a:t>keuze</a:t>
            </a:r>
            <a:r>
              <a:rPr lang="en-US" dirty="0" smtClean="0"/>
              <a:t> </a:t>
            </a:r>
            <a:r>
              <a:rPr lang="en-US" dirty="0" err="1" smtClean="0"/>
              <a:t>bij</a:t>
            </a:r>
            <a:r>
              <a:rPr lang="en-US" dirty="0" smtClean="0"/>
              <a:t> </a:t>
            </a:r>
            <a:r>
              <a:rPr lang="en-US" dirty="0" err="1" smtClean="0"/>
              <a:t>scheve</a:t>
            </a:r>
            <a:r>
              <a:rPr lang="en-US" dirty="0" smtClean="0"/>
              <a:t> </a:t>
            </a:r>
            <a:r>
              <a:rPr lang="en-US" dirty="0" err="1" smtClean="0"/>
              <a:t>verdelingen</a:t>
            </a:r>
            <a:endParaRPr lang="nl-NL" dirty="0" smtClean="0"/>
          </a:p>
          <a:p>
            <a:endParaRPr lang="nl-NL" dirty="0" smtClean="0"/>
          </a:p>
          <a:p>
            <a:r>
              <a:rPr lang="nl-NL" b="1" dirty="0" smtClean="0"/>
              <a:t>Modus:</a:t>
            </a:r>
            <a:r>
              <a:rPr lang="nl-NL" dirty="0" smtClean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Data op </a:t>
            </a:r>
            <a:r>
              <a:rPr lang="en-US" dirty="0" err="1" smtClean="0"/>
              <a:t>alle</a:t>
            </a:r>
            <a:r>
              <a:rPr lang="en-US" dirty="0" smtClean="0"/>
              <a:t> </a:t>
            </a:r>
            <a:r>
              <a:rPr lang="en-US" dirty="0" err="1" smtClean="0"/>
              <a:t>meetniveaus</a:t>
            </a:r>
            <a:endParaRPr lang="nl-NL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dirty="0" smtClean="0"/>
              <a:t>Meest zinvol voor specifieke types data (modaal inkomen)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66B08-24D6-4759-AFA2-AA2D920ADACB}" type="datetime4">
              <a:rPr lang="nl-NL" smtClean="0"/>
              <a:t>29 april 2025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8315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Buijs: </a:t>
            </a:r>
            <a:r>
              <a:rPr lang="en-US" b="1" dirty="0" err="1" smtClean="0"/>
              <a:t>opgave</a:t>
            </a:r>
            <a:r>
              <a:rPr lang="en-US" b="1" dirty="0" smtClean="0"/>
              <a:t> 2.4</a:t>
            </a:r>
            <a:endParaRPr lang="nl-NL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 err="1" smtClean="0"/>
              <a:t>Een</a:t>
            </a:r>
            <a:r>
              <a:rPr lang="en-US" b="1" dirty="0" smtClean="0"/>
              <a:t> docent </a:t>
            </a:r>
            <a:r>
              <a:rPr lang="en-US" b="1" dirty="0" err="1" smtClean="0"/>
              <a:t>heeft</a:t>
            </a:r>
            <a:r>
              <a:rPr lang="en-US" b="1" dirty="0" smtClean="0"/>
              <a:t> </a:t>
            </a:r>
            <a:r>
              <a:rPr lang="en-US" b="1" dirty="0" err="1" smtClean="0"/>
              <a:t>gedurende</a:t>
            </a:r>
            <a:r>
              <a:rPr lang="en-US" b="1" dirty="0" smtClean="0"/>
              <a:t> 20 </a:t>
            </a:r>
            <a:r>
              <a:rPr lang="en-US" b="1" dirty="0" err="1" smtClean="0"/>
              <a:t>weken</a:t>
            </a:r>
            <a:r>
              <a:rPr lang="en-US" b="1" dirty="0" smtClean="0"/>
              <a:t> </a:t>
            </a:r>
            <a:r>
              <a:rPr lang="en-US" b="1" dirty="0" err="1" smtClean="0"/>
              <a:t>geteld</a:t>
            </a:r>
            <a:r>
              <a:rPr lang="en-US" b="1" dirty="0" smtClean="0"/>
              <a:t> </a:t>
            </a:r>
            <a:r>
              <a:rPr lang="en-US" b="1" dirty="0" err="1" smtClean="0"/>
              <a:t>hoeveel</a:t>
            </a:r>
            <a:r>
              <a:rPr lang="en-US" b="1" dirty="0" smtClean="0"/>
              <a:t> </a:t>
            </a:r>
            <a:r>
              <a:rPr lang="en-US" b="1" dirty="0" err="1" smtClean="0"/>
              <a:t>studenten</a:t>
            </a:r>
            <a:r>
              <a:rPr lang="en-US" b="1" dirty="0" smtClean="0"/>
              <a:t> </a:t>
            </a:r>
            <a:r>
              <a:rPr lang="en-US" b="1" dirty="0" err="1" smtClean="0"/>
              <a:t>zijn</a:t>
            </a:r>
            <a:r>
              <a:rPr lang="en-US" b="1" dirty="0" smtClean="0"/>
              <a:t> lessen </a:t>
            </a:r>
            <a:r>
              <a:rPr lang="en-US" b="1" dirty="0" err="1" smtClean="0"/>
              <a:t>hebben</a:t>
            </a:r>
            <a:r>
              <a:rPr lang="en-US" b="1" dirty="0" smtClean="0"/>
              <a:t> </a:t>
            </a:r>
            <a:r>
              <a:rPr lang="en-US" b="1" dirty="0" err="1" smtClean="0"/>
              <a:t>bijgewoond</a:t>
            </a:r>
            <a:r>
              <a:rPr lang="en-US" b="1" dirty="0" smtClean="0"/>
              <a:t>. </a:t>
            </a:r>
            <a:r>
              <a:rPr lang="en-US" b="1" dirty="0" err="1" smtClean="0"/>
              <a:t>Dit</a:t>
            </a:r>
            <a:r>
              <a:rPr lang="en-US" b="1" dirty="0" smtClean="0"/>
              <a:t> </a:t>
            </a:r>
            <a:r>
              <a:rPr lang="en-US" b="1" dirty="0" err="1" smtClean="0"/>
              <a:t>leverde</a:t>
            </a:r>
            <a:r>
              <a:rPr lang="en-US" b="1" dirty="0" smtClean="0"/>
              <a:t> </a:t>
            </a:r>
            <a:r>
              <a:rPr lang="en-US" b="1" dirty="0" err="1" smtClean="0"/>
              <a:t>als</a:t>
            </a:r>
            <a:r>
              <a:rPr lang="en-US" b="1" dirty="0" smtClean="0"/>
              <a:t> </a:t>
            </a:r>
            <a:r>
              <a:rPr lang="en-US" b="1" dirty="0" err="1" smtClean="0"/>
              <a:t>aantallen</a:t>
            </a:r>
            <a:r>
              <a:rPr lang="en-US" b="1" dirty="0" smtClean="0"/>
              <a:t>:</a:t>
            </a:r>
          </a:p>
          <a:p>
            <a:endParaRPr lang="en-US" b="1" dirty="0"/>
          </a:p>
          <a:p>
            <a:endParaRPr lang="en-US" b="1" dirty="0" smtClean="0"/>
          </a:p>
          <a:p>
            <a:endParaRPr lang="en-US" b="1" dirty="0"/>
          </a:p>
          <a:p>
            <a:endParaRPr lang="en-US" b="1" dirty="0" smtClean="0"/>
          </a:p>
          <a:p>
            <a:pPr marL="457200" indent="-457200">
              <a:buAutoNum type="alphaLcParenR"/>
            </a:pPr>
            <a:r>
              <a:rPr lang="en-US" b="1" dirty="0" err="1" smtClean="0"/>
              <a:t>Bereken</a:t>
            </a:r>
            <a:r>
              <a:rPr lang="en-US" b="1" dirty="0" smtClean="0"/>
              <a:t> </a:t>
            </a:r>
            <a:r>
              <a:rPr lang="en-US" b="1" dirty="0" err="1" smtClean="0"/>
              <a:t>voor</a:t>
            </a:r>
            <a:r>
              <a:rPr lang="en-US" b="1" dirty="0" smtClean="0"/>
              <a:t> </a:t>
            </a:r>
            <a:r>
              <a:rPr lang="en-US" b="1" dirty="0" err="1" smtClean="0"/>
              <a:t>deze</a:t>
            </a:r>
            <a:r>
              <a:rPr lang="en-US" b="1" dirty="0" smtClean="0"/>
              <a:t> </a:t>
            </a:r>
            <a:r>
              <a:rPr lang="en-US" b="1" dirty="0" err="1" smtClean="0"/>
              <a:t>gegevens</a:t>
            </a:r>
            <a:r>
              <a:rPr lang="en-US" b="1" dirty="0" smtClean="0"/>
              <a:t> het </a:t>
            </a:r>
            <a:r>
              <a:rPr lang="en-US" b="1" dirty="0" err="1" smtClean="0"/>
              <a:t>rekenkundig</a:t>
            </a:r>
            <a:r>
              <a:rPr lang="en-US" b="1" dirty="0" smtClean="0"/>
              <a:t> </a:t>
            </a:r>
            <a:r>
              <a:rPr lang="en-US" b="1" dirty="0" err="1" smtClean="0"/>
              <a:t>gemiddelde</a:t>
            </a:r>
            <a:endParaRPr lang="en-US" b="1" dirty="0" smtClean="0"/>
          </a:p>
          <a:p>
            <a:pPr marL="457200" indent="-457200">
              <a:buAutoNum type="alphaLcParenR"/>
            </a:pPr>
            <a:r>
              <a:rPr lang="en-US" b="1" dirty="0" err="1" smtClean="0"/>
              <a:t>Bepaal</a:t>
            </a:r>
            <a:r>
              <a:rPr lang="en-US" b="1" dirty="0" smtClean="0"/>
              <a:t> de </a:t>
            </a:r>
            <a:r>
              <a:rPr lang="en-US" b="1" dirty="0" err="1" smtClean="0"/>
              <a:t>mediaan</a:t>
            </a:r>
            <a:endParaRPr lang="en-US" b="1" dirty="0" smtClean="0"/>
          </a:p>
          <a:p>
            <a:pPr marL="457200" indent="-457200">
              <a:buAutoNum type="alphaLcParenR"/>
            </a:pPr>
            <a:r>
              <a:rPr lang="en-US" b="1" dirty="0" err="1" smtClean="0"/>
              <a:t>Bepaal</a:t>
            </a:r>
            <a:r>
              <a:rPr lang="en-US" b="1" dirty="0" smtClean="0"/>
              <a:t> de modus</a:t>
            </a:r>
          </a:p>
          <a:p>
            <a:endParaRPr lang="en-US" dirty="0"/>
          </a:p>
          <a:p>
            <a:endParaRPr lang="en-US" dirty="0" smtClean="0"/>
          </a:p>
          <a:p>
            <a:endParaRPr lang="nl-NL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66B08-24D6-4759-AFA2-AA2D920ADACB}" type="datetime4">
              <a:rPr lang="nl-NL" smtClean="0"/>
              <a:t>29 april 2025</a:t>
            </a:fld>
            <a:endParaRPr lang="nl-NL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9956116"/>
              </p:ext>
            </p:extLst>
          </p:nvPr>
        </p:nvGraphicFramePr>
        <p:xfrm>
          <a:off x="1930400" y="2794650"/>
          <a:ext cx="8128000" cy="7416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2800">
                  <a:extLst>
                    <a:ext uri="{9D8B030D-6E8A-4147-A177-3AD203B41FA5}">
                      <a16:colId xmlns:a16="http://schemas.microsoft.com/office/drawing/2014/main" val="1952459934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311472062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075648794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835163015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466594094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038631194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958198110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484162736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945874761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1156900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30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36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32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28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38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25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27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37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34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31</a:t>
                      </a:r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76709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20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33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24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35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22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19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29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35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30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25</a:t>
                      </a:r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7604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21744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Buijs: </a:t>
            </a:r>
            <a:r>
              <a:rPr lang="en-US" b="1" dirty="0" err="1" smtClean="0"/>
              <a:t>opgave</a:t>
            </a:r>
            <a:r>
              <a:rPr lang="en-US" b="1" dirty="0" smtClean="0"/>
              <a:t> 2.4</a:t>
            </a:r>
            <a:endParaRPr lang="nl-NL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12799" y="1773238"/>
                <a:ext cx="10942515" cy="4246562"/>
              </a:xfrm>
            </p:spPr>
            <p:txBody>
              <a:bodyPr>
                <a:noAutofit/>
              </a:bodyPr>
              <a:lstStyle/>
              <a:p>
                <a:endParaRPr lang="en-US" b="1" dirty="0" smtClean="0"/>
              </a:p>
              <a:p>
                <a:pPr marL="457200" indent="-457200">
                  <a:buAutoNum type="alphaLcParenR"/>
                </a:pPr>
                <a:r>
                  <a:rPr lang="en-US" b="1" dirty="0" err="1" smtClean="0"/>
                  <a:t>Rekenkundig</a:t>
                </a:r>
                <a:r>
                  <a:rPr lang="en-US" b="1" dirty="0" smtClean="0"/>
                  <a:t> </a:t>
                </a:r>
                <a:r>
                  <a:rPr lang="en-US" b="1" dirty="0" err="1" smtClean="0"/>
                  <a:t>gemiddelde</a:t>
                </a:r>
                <a:r>
                  <a:rPr lang="en-US" dirty="0" smtClean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som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aantal</m:t>
                        </m:r>
                      </m:den>
                    </m:f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30+36+32+…+30+25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20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590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20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=29,5</m:t>
                    </m:r>
                  </m:oMath>
                </a14:m>
                <a:endParaRPr lang="en-US" dirty="0" smtClean="0"/>
              </a:p>
              <a:p>
                <a:pPr marL="514350" indent="-514350">
                  <a:buFont typeface="+mj-lt"/>
                  <a:buAutoNum type="alphaLcParenR" startAt="2"/>
                </a:pPr>
                <a:r>
                  <a:rPr lang="en-US" b="1" dirty="0" err="1" smtClean="0"/>
                  <a:t>Mediaan</a:t>
                </a:r>
                <a:r>
                  <a:rPr lang="en-US" b="1" dirty="0" smtClean="0"/>
                  <a:t>:</a:t>
                </a:r>
              </a:p>
              <a:p>
                <a:pPr marL="717550" lvl="1" indent="-342900">
                  <a:buFont typeface="Arial" panose="020B0604020202020204" pitchFamily="34" charset="0"/>
                  <a:buChar char="•"/>
                </a:pPr>
                <a:r>
                  <a:rPr lang="en-US" sz="2400" dirty="0" err="1" smtClean="0"/>
                  <a:t>Sorteer</a:t>
                </a:r>
                <a:r>
                  <a:rPr lang="en-US" sz="2400" dirty="0" smtClean="0"/>
                  <a:t> van </a:t>
                </a:r>
                <a:r>
                  <a:rPr lang="en-US" sz="2400" dirty="0" err="1" smtClean="0"/>
                  <a:t>laag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naar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hoog</a:t>
                </a:r>
                <a:r>
                  <a:rPr lang="en-US" sz="2400" dirty="0" smtClean="0"/>
                  <a:t>:              </a:t>
                </a:r>
              </a:p>
              <a:p>
                <a:pPr lvl="1" indent="0" algn="ctr">
                  <a:buNone/>
                </a:pPr>
                <a:r>
                  <a:rPr lang="en-US" sz="2400" dirty="0" smtClean="0"/>
                  <a:t>19-20-22-24-25-25-27-28-29-30-30-31-32-33-34-35-35-36-37-38</a:t>
                </a:r>
              </a:p>
              <a:p>
                <a:pPr lvl="1" indent="0" algn="ctr">
                  <a:buNone/>
                </a:pPr>
                <a:endParaRPr lang="en-US" sz="2400" dirty="0" smtClean="0"/>
              </a:p>
              <a:p>
                <a:pPr marL="717550" lvl="1" indent="-342900"/>
                <a:r>
                  <a:rPr lang="en-US" sz="2400" dirty="0" smtClean="0"/>
                  <a:t>Even </a:t>
                </a:r>
                <a:r>
                  <a:rPr lang="en-US" sz="2400" dirty="0" err="1" smtClean="0"/>
                  <a:t>aantal</a:t>
                </a:r>
                <a:r>
                  <a:rPr lang="en-US" sz="2400" dirty="0" smtClean="0"/>
                  <a:t> (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=20</m:t>
                    </m:r>
                  </m:oMath>
                </a14:m>
                <a:r>
                  <a:rPr lang="en-US" sz="2400" dirty="0" smtClean="0"/>
                  <a:t>): neem het </a:t>
                </a:r>
                <a:r>
                  <a:rPr lang="en-US" sz="2400" dirty="0" err="1" smtClean="0"/>
                  <a:t>gemiddelde</a:t>
                </a:r>
                <a:r>
                  <a:rPr lang="en-US" sz="2400" dirty="0" smtClean="0"/>
                  <a:t> van de twee </a:t>
                </a:r>
                <a:r>
                  <a:rPr lang="en-US" sz="2400" dirty="0" err="1" smtClean="0"/>
                  <a:t>middelste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getallen</a:t>
                </a:r>
                <a:r>
                  <a:rPr lang="en-US" sz="2400" dirty="0" smtClean="0"/>
                  <a:t>:</a:t>
                </a:r>
              </a:p>
              <a:p>
                <a:pPr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Mediaan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30+30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=30</m:t>
                      </m:r>
                    </m:oMath>
                  </m:oMathPara>
                </a14:m>
                <a:endParaRPr lang="en-US" sz="2400" dirty="0" smtClean="0"/>
              </a:p>
              <a:p>
                <a:pPr marL="457200" indent="-457200">
                  <a:buAutoNum type="alphaLcParenR" startAt="2"/>
                </a:pPr>
                <a:endParaRPr lang="en-US" b="1" dirty="0" smtClean="0"/>
              </a:p>
              <a:p>
                <a:pPr marL="457200" indent="-457200">
                  <a:buAutoNum type="alphaLcParenR" startAt="2"/>
                </a:pPr>
                <a:r>
                  <a:rPr lang="en-US" b="1" dirty="0" smtClean="0"/>
                  <a:t>Modus: </a:t>
                </a:r>
                <a:r>
                  <a:rPr lang="en-US" dirty="0" err="1" smtClean="0"/>
                  <a:t>Er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zijn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drie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getallen</a:t>
                </a:r>
                <a:r>
                  <a:rPr lang="en-US" dirty="0" smtClean="0"/>
                  <a:t> die het </a:t>
                </a:r>
                <a:r>
                  <a:rPr lang="en-US" dirty="0" err="1" smtClean="0"/>
                  <a:t>vaakst</a:t>
                </a:r>
                <a:r>
                  <a:rPr lang="en-US" dirty="0" smtClean="0"/>
                  <a:t> (2 </a:t>
                </a:r>
                <a:r>
                  <a:rPr lang="en-US" dirty="0" err="1" smtClean="0"/>
                  <a:t>keer</a:t>
                </a:r>
                <a:r>
                  <a:rPr lang="en-US" dirty="0" smtClean="0"/>
                  <a:t>) </a:t>
                </a:r>
                <a:r>
                  <a:rPr lang="en-US" dirty="0" err="1" smtClean="0"/>
                  <a:t>voorkomen</a:t>
                </a:r>
                <a:r>
                  <a:rPr lang="en-US" dirty="0" smtClean="0"/>
                  <a:t>, </a:t>
                </a:r>
                <a:r>
                  <a:rPr lang="en-US" dirty="0" err="1" smtClean="0"/>
                  <a:t>namelijk</a:t>
                </a:r>
                <a:r>
                  <a:rPr lang="en-US" dirty="0" smtClean="0"/>
                  <a:t> 25, 30 </a:t>
                </a:r>
                <a:r>
                  <a:rPr lang="en-US" dirty="0" err="1" smtClean="0"/>
                  <a:t>en</a:t>
                </a:r>
                <a:r>
                  <a:rPr lang="en-US" dirty="0" smtClean="0"/>
                  <a:t> 35</a:t>
                </a:r>
                <a:endParaRPr lang="en-US" dirty="0"/>
              </a:p>
              <a:p>
                <a:endParaRPr lang="en-US" dirty="0" smtClean="0"/>
              </a:p>
              <a:p>
                <a:endParaRPr lang="nl-NL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12799" y="1773238"/>
                <a:ext cx="10942515" cy="4246562"/>
              </a:xfrm>
              <a:blipFill>
                <a:blip r:embed="rId2"/>
                <a:stretch>
                  <a:fillRect l="-1616" r="-1003" b="-5308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66B08-24D6-4759-AFA2-AA2D920ADACB}" type="datetime4">
              <a:rPr lang="nl-NL" smtClean="0"/>
              <a:t>29 april 2025</a:t>
            </a:fld>
            <a:endParaRPr lang="nl-NL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4768283"/>
              </p:ext>
            </p:extLst>
          </p:nvPr>
        </p:nvGraphicFramePr>
        <p:xfrm>
          <a:off x="3548185" y="1225880"/>
          <a:ext cx="8128000" cy="7416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2800">
                  <a:extLst>
                    <a:ext uri="{9D8B030D-6E8A-4147-A177-3AD203B41FA5}">
                      <a16:colId xmlns:a16="http://schemas.microsoft.com/office/drawing/2014/main" val="1952459934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311472062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075648794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835163015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466594094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038631194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958198110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484162736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945874761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1156900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30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36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32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28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38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25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27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37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34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31</a:t>
                      </a:r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76709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20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33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24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35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22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19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29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35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30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25</a:t>
                      </a:r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7604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12030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/>
              <a:t>Maten</a:t>
            </a:r>
            <a:r>
              <a:rPr lang="en-US" b="1" dirty="0" smtClean="0"/>
              <a:t> van </a:t>
            </a:r>
            <a:r>
              <a:rPr lang="en-US" b="1" dirty="0" err="1" smtClean="0"/>
              <a:t>spreiding</a:t>
            </a:r>
            <a:r>
              <a:rPr lang="en-US" b="1" dirty="0" smtClean="0"/>
              <a:t> </a:t>
            </a:r>
            <a:endParaRPr lang="nl-NL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NL" dirty="0" smtClean="0"/>
              <a:t>Een </a:t>
            </a:r>
            <a:r>
              <a:rPr lang="nl-NL" b="1" dirty="0" smtClean="0"/>
              <a:t>mate van spreiding </a:t>
            </a:r>
            <a:r>
              <a:rPr lang="nl-NL" dirty="0" smtClean="0"/>
              <a:t>geeft aan hoe ver datapunten van elkaar verwijderd zijn. </a:t>
            </a:r>
          </a:p>
          <a:p>
            <a:endParaRPr lang="en-US" dirty="0" smtClean="0"/>
          </a:p>
          <a:p>
            <a:r>
              <a:rPr lang="en-US" dirty="0" err="1" smtClean="0"/>
              <a:t>Dit</a:t>
            </a:r>
            <a:r>
              <a:rPr lang="en-US" dirty="0" smtClean="0"/>
              <a:t> is </a:t>
            </a:r>
            <a:r>
              <a:rPr lang="en-US" dirty="0" err="1" smtClean="0"/>
              <a:t>belangrijk</a:t>
            </a:r>
            <a:r>
              <a:rPr lang="en-US" dirty="0" smtClean="0"/>
              <a:t> </a:t>
            </a:r>
            <a:r>
              <a:rPr lang="en-US" dirty="0" err="1" smtClean="0"/>
              <a:t>als</a:t>
            </a:r>
            <a:r>
              <a:rPr lang="en-US" dirty="0" smtClean="0"/>
              <a:t> je in de </a:t>
            </a:r>
            <a:r>
              <a:rPr lang="en-US" dirty="0" err="1" smtClean="0"/>
              <a:t>toekomst</a:t>
            </a:r>
            <a:r>
              <a:rPr lang="en-US" dirty="0" smtClean="0"/>
              <a:t> </a:t>
            </a:r>
            <a:r>
              <a:rPr lang="en-US" dirty="0" err="1" smtClean="0"/>
              <a:t>nieuwe</a:t>
            </a:r>
            <a:r>
              <a:rPr lang="en-US" dirty="0" smtClean="0"/>
              <a:t> </a:t>
            </a:r>
            <a:r>
              <a:rPr lang="en-US" dirty="0" err="1" smtClean="0"/>
              <a:t>waardes</a:t>
            </a:r>
            <a:r>
              <a:rPr lang="en-US" dirty="0" smtClean="0"/>
              <a:t> wilt </a:t>
            </a:r>
            <a:r>
              <a:rPr lang="en-US" dirty="0" err="1" smtClean="0"/>
              <a:t>voorspellen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b="1" dirty="0" err="1" smtClean="0"/>
              <a:t>Lage</a:t>
            </a:r>
            <a:r>
              <a:rPr lang="en-US" b="1" dirty="0" smtClean="0"/>
              <a:t> mate van </a:t>
            </a:r>
            <a:r>
              <a:rPr lang="en-US" b="1" dirty="0" err="1" smtClean="0"/>
              <a:t>spreiding</a:t>
            </a:r>
            <a:r>
              <a:rPr lang="en-US" b="1" dirty="0" smtClean="0"/>
              <a:t>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 smtClean="0"/>
              <a:t>consistente</a:t>
            </a:r>
            <a:r>
              <a:rPr lang="en-US" dirty="0" smtClean="0"/>
              <a:t> </a:t>
            </a:r>
            <a:r>
              <a:rPr lang="en-US" dirty="0" err="1" smtClean="0"/>
              <a:t>waardes</a:t>
            </a:r>
            <a:r>
              <a:rPr lang="en-US" dirty="0" smtClean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 smtClean="0"/>
              <a:t>hoge</a:t>
            </a:r>
            <a:r>
              <a:rPr lang="en-US" dirty="0" smtClean="0"/>
              <a:t> </a:t>
            </a:r>
            <a:r>
              <a:rPr lang="en-US" dirty="0" err="1" smtClean="0"/>
              <a:t>betrouwbaarheid</a:t>
            </a:r>
            <a:r>
              <a:rPr lang="en-US" dirty="0" smtClean="0"/>
              <a:t> van </a:t>
            </a:r>
            <a:r>
              <a:rPr lang="en-US" dirty="0" err="1" smtClean="0"/>
              <a:t>voorspellingen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b="1" dirty="0" smtClean="0"/>
          </a:p>
          <a:p>
            <a:r>
              <a:rPr lang="en-US" b="1" dirty="0" err="1" smtClean="0"/>
              <a:t>Hoge</a:t>
            </a:r>
            <a:r>
              <a:rPr lang="en-US" b="1" dirty="0" smtClean="0"/>
              <a:t> mate van </a:t>
            </a:r>
            <a:r>
              <a:rPr lang="en-US" b="1" dirty="0" err="1" smtClean="0"/>
              <a:t>spreiding</a:t>
            </a:r>
            <a:r>
              <a:rPr lang="en-US" b="1" dirty="0" smtClean="0"/>
              <a:t>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 smtClean="0"/>
              <a:t>inconsistente</a:t>
            </a:r>
            <a:r>
              <a:rPr lang="en-US" dirty="0" smtClean="0"/>
              <a:t> </a:t>
            </a:r>
            <a:r>
              <a:rPr lang="en-US" dirty="0" err="1" smtClean="0"/>
              <a:t>waardes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 smtClean="0"/>
              <a:t>lage</a:t>
            </a:r>
            <a:r>
              <a:rPr lang="en-US" dirty="0" smtClean="0"/>
              <a:t> </a:t>
            </a:r>
            <a:r>
              <a:rPr lang="en-US" dirty="0" err="1" smtClean="0"/>
              <a:t>betrouwbaarheid</a:t>
            </a:r>
            <a:r>
              <a:rPr lang="en-US" dirty="0" smtClean="0"/>
              <a:t> van </a:t>
            </a:r>
            <a:r>
              <a:rPr lang="en-US" dirty="0" err="1" smtClean="0"/>
              <a:t>voorspellingen</a:t>
            </a:r>
            <a:r>
              <a:rPr lang="en-US" dirty="0" smtClean="0"/>
              <a:t> </a:t>
            </a:r>
            <a:endParaRPr lang="nl-NL" dirty="0"/>
          </a:p>
          <a:p>
            <a:pPr lvl="1"/>
            <a:endParaRPr lang="nl-NL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0572" y="3453939"/>
            <a:ext cx="5338296" cy="2565861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3CBB0-5411-40EB-9DB7-EDFABEAEDCD2}" type="datetime4">
              <a:rPr lang="nl-NL" smtClean="0"/>
              <a:t>29 april 2025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97298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/>
              <a:t>Bereik</a:t>
            </a:r>
            <a:r>
              <a:rPr lang="en-US" b="1" dirty="0" smtClean="0"/>
              <a:t> </a:t>
            </a:r>
            <a:endParaRPr lang="nl-NL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nl-NL" dirty="0" smtClean="0"/>
                  <a:t>De simpelste maat van spreiding is het </a:t>
                </a:r>
                <a:r>
                  <a:rPr lang="nl-NL" b="1" dirty="0" smtClean="0"/>
                  <a:t>bereik:</a:t>
                </a:r>
              </a:p>
              <a:p>
                <a:endParaRPr lang="nl-NL" b="1" dirty="0"/>
              </a:p>
              <a:p>
                <a:pPr algn="ctr"/>
                <a:r>
                  <a:rPr lang="nl-NL" b="1" dirty="0" smtClean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Bereik</m:t>
                    </m:r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hoogste</m:t>
                    </m:r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waarde</m:t>
                    </m:r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 −</m:t>
                    </m:r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laagste</m:t>
                    </m:r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waarde</m:t>
                    </m:r>
                  </m:oMath>
                </a14:m>
                <a:endParaRPr lang="nl-NL" dirty="0" smtClean="0"/>
              </a:p>
              <a:p>
                <a:endParaRPr lang="en-US" dirty="0"/>
              </a:p>
              <a:p>
                <a:r>
                  <a:rPr lang="en-US" b="1" dirty="0" err="1" smtClean="0"/>
                  <a:t>Voorbeeld</a:t>
                </a:r>
                <a:r>
                  <a:rPr lang="en-US" b="1" dirty="0" smtClean="0"/>
                  <a:t>: </a:t>
                </a:r>
                <a:r>
                  <a:rPr lang="en-US" b="1" dirty="0" err="1" smtClean="0"/>
                  <a:t>schietscore</a:t>
                </a:r>
                <a:r>
                  <a:rPr lang="en-US" b="1" dirty="0" smtClean="0"/>
                  <a:t> </a:t>
                </a:r>
                <a:r>
                  <a:rPr lang="en-US" b="1" dirty="0" err="1" smtClean="0"/>
                  <a:t>tijdens</a:t>
                </a:r>
                <a:r>
                  <a:rPr lang="en-US" b="1" dirty="0" smtClean="0"/>
                  <a:t> </a:t>
                </a:r>
                <a:r>
                  <a:rPr lang="en-US" b="1" dirty="0" err="1" smtClean="0"/>
                  <a:t>militaire</a:t>
                </a:r>
                <a:r>
                  <a:rPr lang="en-US" b="1" dirty="0" smtClean="0"/>
                  <a:t> </a:t>
                </a:r>
                <a:r>
                  <a:rPr lang="en-US" b="1" dirty="0" err="1" smtClean="0"/>
                  <a:t>keuring</a:t>
                </a:r>
                <a:endParaRPr lang="en-US" b="1" dirty="0" smtClean="0"/>
              </a:p>
              <a:p>
                <a:endParaRPr lang="en-US" b="1" dirty="0" smtClean="0"/>
              </a:p>
              <a:p>
                <a:endParaRPr lang="en-US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nl-NL" dirty="0" smtClean="0"/>
              </a:p>
              <a:p>
                <a:pPr marL="342900" indent="-342900" algn="ctr">
                  <a:buFont typeface="Arial" panose="020B0604020202020204" pitchFamily="34" charset="0"/>
                  <a:buChar char="•"/>
                </a:pPr>
                <a:endParaRPr lang="en-US" b="1" dirty="0" smtClean="0"/>
              </a:p>
              <a:p>
                <a:endParaRPr lang="nl-NL" dirty="0"/>
              </a:p>
              <a:p>
                <a:pPr lvl="1"/>
                <a:endParaRPr lang="nl-NL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47" t="-2296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9E929-7405-4CE8-95A2-EFBCA81A0DF1}" type="datetime4">
              <a:rPr lang="nl-NL" smtClean="0"/>
              <a:t>29 april 2025</a:t>
            </a:fld>
            <a:endParaRPr lang="nl-NL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538" y="3766098"/>
            <a:ext cx="11068050" cy="1038225"/>
          </a:xfrm>
          <a:prstGeom prst="rect">
            <a:avLst/>
          </a:prstGeom>
        </p:spPr>
      </p:pic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0535683"/>
              </p:ext>
            </p:extLst>
          </p:nvPr>
        </p:nvGraphicFramePr>
        <p:xfrm>
          <a:off x="1995515" y="4862672"/>
          <a:ext cx="8284096" cy="13817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142048">
                  <a:extLst>
                    <a:ext uri="{9D8B030D-6E8A-4147-A177-3AD203B41FA5}">
                      <a16:colId xmlns:a16="http://schemas.microsoft.com/office/drawing/2014/main" val="3973549177"/>
                    </a:ext>
                  </a:extLst>
                </a:gridCol>
                <a:gridCol w="4142048">
                  <a:extLst>
                    <a:ext uri="{9D8B030D-6E8A-4147-A177-3AD203B41FA5}">
                      <a16:colId xmlns:a16="http://schemas.microsoft.com/office/drawing/2014/main" val="17611690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 smtClean="0"/>
                        <a:t>Voordelen</a:t>
                      </a:r>
                      <a:endParaRPr lang="nl-NL" b="1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 smtClean="0"/>
                        <a:t>Nadelen</a:t>
                      </a:r>
                      <a:endParaRPr lang="nl-NL" b="1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52242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b="0" dirty="0" err="1" smtClean="0"/>
                        <a:t>Makkelijk</a:t>
                      </a:r>
                      <a:r>
                        <a:rPr lang="en-US" b="0" dirty="0" smtClean="0"/>
                        <a:t> om uit </a:t>
                      </a:r>
                      <a:r>
                        <a:rPr lang="en-US" b="0" dirty="0" err="1" smtClean="0"/>
                        <a:t>te</a:t>
                      </a:r>
                      <a:r>
                        <a:rPr lang="en-US" b="0" dirty="0" smtClean="0"/>
                        <a:t> </a:t>
                      </a:r>
                      <a:r>
                        <a:rPr lang="en-US" b="0" dirty="0" err="1" smtClean="0"/>
                        <a:t>rekenen</a:t>
                      </a:r>
                      <a:endParaRPr lang="nl-NL" b="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b="0" dirty="0" err="1" smtClean="0"/>
                        <a:t>Gebaseerd</a:t>
                      </a:r>
                      <a:r>
                        <a:rPr lang="en-US" b="0" dirty="0" smtClean="0"/>
                        <a:t> op </a:t>
                      </a:r>
                      <a:r>
                        <a:rPr lang="en-US" b="0" dirty="0" err="1" smtClean="0"/>
                        <a:t>slechts</a:t>
                      </a:r>
                      <a:r>
                        <a:rPr lang="en-US" b="0" dirty="0" smtClean="0"/>
                        <a:t> twee </a:t>
                      </a:r>
                      <a:r>
                        <a:rPr lang="en-US" b="0" dirty="0" err="1" smtClean="0"/>
                        <a:t>waarnemingen</a:t>
                      </a:r>
                      <a:endParaRPr lang="en-US" b="0" dirty="0" smtClean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57172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nl-NL" b="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b="0" dirty="0" err="1" smtClean="0"/>
                        <a:t>Sterke</a:t>
                      </a:r>
                      <a:r>
                        <a:rPr lang="en-US" b="0" dirty="0" smtClean="0"/>
                        <a:t> </a:t>
                      </a:r>
                      <a:r>
                        <a:rPr lang="en-US" b="0" dirty="0" err="1" smtClean="0"/>
                        <a:t>invloed</a:t>
                      </a:r>
                      <a:r>
                        <a:rPr lang="en-US" b="0" baseline="0" dirty="0" smtClean="0"/>
                        <a:t> van outliers</a:t>
                      </a:r>
                      <a:endParaRPr lang="nl-NL" b="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36767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3620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/>
              <a:t>Interkwartiele</a:t>
            </a:r>
            <a:r>
              <a:rPr lang="en-US" b="1" dirty="0" smtClean="0"/>
              <a:t> </a:t>
            </a:r>
            <a:r>
              <a:rPr lang="en-US" b="1" dirty="0" err="1" smtClean="0"/>
              <a:t>afstand</a:t>
            </a:r>
            <a:endParaRPr lang="nl-NL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dirty="0" smtClean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dirty="0" smtClean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dirty="0" smtClean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 err="1" smtClean="0"/>
                  <a:t>Sorteer</a:t>
                </a:r>
                <a:r>
                  <a:rPr lang="en-US" dirty="0" smtClean="0"/>
                  <a:t> de </a:t>
                </a:r>
                <a:r>
                  <a:rPr lang="en-US" dirty="0" err="1" smtClean="0"/>
                  <a:t>waardes</a:t>
                </a:r>
                <a:r>
                  <a:rPr lang="en-US" dirty="0" smtClean="0"/>
                  <a:t> van </a:t>
                </a:r>
                <a:r>
                  <a:rPr lang="en-US" dirty="0" err="1" smtClean="0"/>
                  <a:t>laag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naar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hoog</a:t>
                </a:r>
                <a:r>
                  <a:rPr lang="en-US" dirty="0"/>
                  <a:t> </a:t>
                </a:r>
                <a:endParaRPr lang="en-US" dirty="0" smtClean="0"/>
              </a:p>
              <a:p>
                <a:r>
                  <a:rPr lang="en-US" dirty="0" smtClean="0"/>
                  <a:t>	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 err="1" smtClean="0"/>
                  <a:t>Bereken</a:t>
                </a:r>
                <a:r>
                  <a:rPr lang="en-US" dirty="0" smtClean="0"/>
                  <a:t> het </a:t>
                </a:r>
                <a:r>
                  <a:rPr lang="en-US" dirty="0" err="1" smtClean="0"/>
                  <a:t>eerste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kwartiel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nl-NL" dirty="0" smtClean="0"/>
                  <a:t>: </a:t>
                </a:r>
                <a:r>
                  <a:rPr lang="en-US" dirty="0" smtClean="0"/>
                  <a:t>de </a:t>
                </a:r>
                <a:r>
                  <a:rPr lang="en-US" i="1" dirty="0" err="1" smtClean="0"/>
                  <a:t>mediaan</a:t>
                </a:r>
                <a:r>
                  <a:rPr lang="en-US" i="1" dirty="0" smtClean="0"/>
                  <a:t> </a:t>
                </a:r>
                <a:r>
                  <a:rPr lang="en-US" dirty="0" smtClean="0"/>
                  <a:t> van de </a:t>
                </a:r>
                <a:r>
                  <a:rPr lang="en-US" dirty="0" err="1" smtClean="0"/>
                  <a:t>laagste</a:t>
                </a:r>
                <a:r>
                  <a:rPr lang="en-US" dirty="0" smtClean="0"/>
                  <a:t> 50% </a:t>
                </a:r>
                <a:r>
                  <a:rPr lang="en-US" dirty="0" err="1" smtClean="0"/>
                  <a:t>waardes</a:t>
                </a:r>
                <a:endParaRPr lang="en-US" dirty="0" smtClean="0"/>
              </a:p>
              <a:p>
                <a:pPr marL="717550" lvl="1" indent="-342900">
                  <a:buFont typeface="Arial" panose="020B0604020202020204" pitchFamily="34" charset="0"/>
                  <a:buChar char="•"/>
                </a:pPr>
                <a:r>
                  <a:rPr lang="en-US" dirty="0" err="1" smtClean="0">
                    <a:solidFill>
                      <a:srgbClr val="00B050"/>
                    </a:solidFill>
                  </a:rPr>
                  <a:t>Laagste</a:t>
                </a:r>
                <a:r>
                  <a:rPr lang="en-US" dirty="0" smtClean="0">
                    <a:solidFill>
                      <a:srgbClr val="00B050"/>
                    </a:solidFill>
                  </a:rPr>
                  <a:t> 50% (10) </a:t>
                </a:r>
                <a:r>
                  <a:rPr lang="en-US" dirty="0" err="1" smtClean="0">
                    <a:solidFill>
                      <a:srgbClr val="00B050"/>
                    </a:solidFill>
                  </a:rPr>
                  <a:t>waardes</a:t>
                </a:r>
                <a:r>
                  <a:rPr lang="en-US" dirty="0" smtClean="0">
                    <a:solidFill>
                      <a:srgbClr val="00B050"/>
                    </a:solidFill>
                  </a:rPr>
                  <a:t>: 60, 62, 65, 68, 70, 72, 75, 78, 80, 80</a:t>
                </a:r>
              </a:p>
              <a:p>
                <a:pPr marL="717550" lvl="1" indent="-342900">
                  <a:buFont typeface="Arial" panose="020B0604020202020204" pitchFamily="34" charset="0"/>
                  <a:buChar char="•"/>
                </a:pPr>
                <a:r>
                  <a:rPr lang="en-US" dirty="0" err="1" smtClean="0">
                    <a:solidFill>
                      <a:srgbClr val="00B050"/>
                    </a:solidFill>
                  </a:rPr>
                  <a:t>Mediaan</a:t>
                </a:r>
                <a:r>
                  <a:rPr lang="en-US" dirty="0" smtClean="0">
                    <a:solidFill>
                      <a:srgbClr val="00B050"/>
                    </a:solidFill>
                  </a:rPr>
                  <a:t>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70+72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=71→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=71</m:t>
                    </m:r>
                  </m:oMath>
                </a14:m>
                <a:endParaRPr lang="en-US" dirty="0" smtClean="0">
                  <a:solidFill>
                    <a:srgbClr val="00B050"/>
                  </a:solidFill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B050"/>
                  </a:solidFill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 err="1" smtClean="0"/>
                  <a:t>Bereken</a:t>
                </a:r>
                <a:r>
                  <a:rPr lang="en-US" dirty="0" smtClean="0"/>
                  <a:t> het </a:t>
                </a:r>
                <a:r>
                  <a:rPr lang="en-US" dirty="0" err="1" smtClean="0"/>
                  <a:t>derde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kwartiel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nl-NL" dirty="0" smtClean="0"/>
                  <a:t>: de </a:t>
                </a:r>
                <a:r>
                  <a:rPr lang="nl-NL" i="1" dirty="0" smtClean="0"/>
                  <a:t>mediaan </a:t>
                </a:r>
                <a:r>
                  <a:rPr lang="nl-NL" dirty="0" smtClean="0"/>
                  <a:t>van de hoogste 50% waardes</a:t>
                </a:r>
              </a:p>
              <a:p>
                <a:pPr marL="717550" lvl="1" indent="-342900">
                  <a:buFont typeface="Arial" panose="020B0604020202020204" pitchFamily="34" charset="0"/>
                  <a:buChar char="•"/>
                </a:pPr>
                <a:r>
                  <a:rPr lang="en-US" dirty="0" err="1" smtClean="0">
                    <a:solidFill>
                      <a:srgbClr val="00B050"/>
                    </a:solidFill>
                  </a:rPr>
                  <a:t>Hoogste</a:t>
                </a:r>
                <a:r>
                  <a:rPr lang="en-US" dirty="0" smtClean="0">
                    <a:solidFill>
                      <a:srgbClr val="00B050"/>
                    </a:solidFill>
                  </a:rPr>
                  <a:t> 50% (10) </a:t>
                </a:r>
                <a:r>
                  <a:rPr lang="en-US" dirty="0" err="1">
                    <a:solidFill>
                      <a:srgbClr val="00B050"/>
                    </a:solidFill>
                  </a:rPr>
                  <a:t>waardes</a:t>
                </a:r>
                <a:r>
                  <a:rPr lang="en-US" dirty="0">
                    <a:solidFill>
                      <a:srgbClr val="00B050"/>
                    </a:solidFill>
                  </a:rPr>
                  <a:t>: </a:t>
                </a:r>
                <a:r>
                  <a:rPr lang="en-US" dirty="0" smtClean="0">
                    <a:solidFill>
                      <a:srgbClr val="00B050"/>
                    </a:solidFill>
                  </a:rPr>
                  <a:t>82, 85, 85, 87, 88, 88, 90, 92, 92, 95</a:t>
                </a:r>
              </a:p>
              <a:p>
                <a:pPr marL="717550" lvl="1" indent="-342900">
                  <a:buFont typeface="Arial" panose="020B0604020202020204" pitchFamily="34" charset="0"/>
                  <a:buChar char="•"/>
                </a:pPr>
                <a:r>
                  <a:rPr lang="en-US" dirty="0" err="1" smtClean="0">
                    <a:solidFill>
                      <a:srgbClr val="00B050"/>
                    </a:solidFill>
                  </a:rPr>
                  <a:t>Mediaan</a:t>
                </a:r>
                <a:r>
                  <a:rPr lang="en-US" dirty="0">
                    <a:solidFill>
                      <a:srgbClr val="00B050"/>
                    </a:solidFill>
                  </a:rPr>
                  <a:t>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88+88</m:t>
                        </m:r>
                      </m:num>
                      <m:den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88</m:t>
                    </m:r>
                    <m:r>
                      <a:rPr lang="en-US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88</m:t>
                    </m:r>
                  </m:oMath>
                </a14:m>
                <a:endParaRPr lang="en-US" dirty="0">
                  <a:solidFill>
                    <a:srgbClr val="00B050"/>
                  </a:solidFill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Interkwartielafstand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=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Q</m:t>
                          </m:r>
                        </m:e>
                        <m:sub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−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Q</m:t>
                          </m:r>
                        </m:e>
                        <m:sub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=88−71=17</m:t>
                      </m:r>
                    </m:oMath>
                  </m:oMathPara>
                </a14:m>
                <a:endParaRPr lang="nl-NL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12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9E929-7405-4CE8-95A2-EFBCA81A0DF1}" type="datetime4">
              <a:rPr lang="nl-NL" smtClean="0"/>
              <a:t>29 april 2025</a:t>
            </a:fld>
            <a:endParaRPr lang="nl-NL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463" y="1778717"/>
            <a:ext cx="10903874" cy="665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905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/>
              <a:t>Interkwartiele</a:t>
            </a:r>
            <a:r>
              <a:rPr lang="en-US" b="1" dirty="0" smtClean="0"/>
              <a:t> </a:t>
            </a:r>
            <a:r>
              <a:rPr lang="en-US" b="1" dirty="0" err="1" smtClean="0"/>
              <a:t>afstand</a:t>
            </a:r>
            <a:endParaRPr lang="nl-NL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9E929-7405-4CE8-95A2-EFBCA81A0DF1}" type="datetime4">
              <a:rPr lang="nl-NL" smtClean="0"/>
              <a:t>29 april 2025</a:t>
            </a:fld>
            <a:endParaRPr lang="nl-NL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6289934"/>
              </p:ext>
            </p:extLst>
          </p:nvPr>
        </p:nvGraphicFramePr>
        <p:xfrm>
          <a:off x="1134208" y="1837592"/>
          <a:ext cx="10041792" cy="393016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020896">
                  <a:extLst>
                    <a:ext uri="{9D8B030D-6E8A-4147-A177-3AD203B41FA5}">
                      <a16:colId xmlns:a16="http://schemas.microsoft.com/office/drawing/2014/main" val="399885743"/>
                    </a:ext>
                  </a:extLst>
                </a:gridCol>
                <a:gridCol w="5020896">
                  <a:extLst>
                    <a:ext uri="{9D8B030D-6E8A-4147-A177-3AD203B41FA5}">
                      <a16:colId xmlns:a16="http://schemas.microsoft.com/office/drawing/2014/main" val="3326168263"/>
                    </a:ext>
                  </a:extLst>
                </a:gridCol>
              </a:tblGrid>
              <a:tr h="854383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err="1" smtClean="0"/>
                        <a:t>Voordelen</a:t>
                      </a:r>
                      <a:endParaRPr lang="nl-NL" sz="2400" b="1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err="1" smtClean="0"/>
                        <a:t>Nadelen</a:t>
                      </a:r>
                      <a:endParaRPr lang="nl-NL" sz="2400" b="1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5892420"/>
                  </a:ext>
                </a:extLst>
              </a:tr>
              <a:tr h="1537889">
                <a:tc>
                  <a:txBody>
                    <a:bodyPr/>
                    <a:lstStyle/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n-US" sz="2400" dirty="0" err="1" smtClean="0"/>
                        <a:t>Betrouwbare</a:t>
                      </a:r>
                      <a:r>
                        <a:rPr lang="en-US" sz="2400" baseline="0" dirty="0" smtClean="0"/>
                        <a:t> mate van </a:t>
                      </a:r>
                      <a:r>
                        <a:rPr lang="en-US" sz="2400" baseline="0" dirty="0" err="1" smtClean="0"/>
                        <a:t>spreiding</a:t>
                      </a:r>
                      <a:endParaRPr lang="nl-NL" sz="24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n-US" sz="2400" dirty="0" smtClean="0"/>
                        <a:t>Is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alleen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gebaseerd</a:t>
                      </a:r>
                      <a:r>
                        <a:rPr lang="en-US" sz="2400" baseline="0" dirty="0" smtClean="0"/>
                        <a:t> op 25e </a:t>
                      </a:r>
                      <a:r>
                        <a:rPr lang="en-US" sz="2400" baseline="0" dirty="0" err="1" smtClean="0"/>
                        <a:t>en</a:t>
                      </a:r>
                      <a:r>
                        <a:rPr lang="en-US" sz="2400" baseline="0" dirty="0" smtClean="0"/>
                        <a:t> 75e </a:t>
                      </a:r>
                      <a:r>
                        <a:rPr lang="en-US" sz="2400" baseline="0" dirty="0" err="1" smtClean="0"/>
                        <a:t>percentielen</a:t>
                      </a:r>
                      <a:endParaRPr lang="nl-NL" sz="2400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66075181"/>
                  </a:ext>
                </a:extLst>
              </a:tr>
              <a:tr h="1537889">
                <a:tc>
                  <a:txBody>
                    <a:bodyPr/>
                    <a:lstStyle/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n-US" sz="2400" dirty="0" smtClean="0"/>
                        <a:t>Minder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gevoelig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voor</a:t>
                      </a:r>
                      <a:r>
                        <a:rPr lang="en-US" sz="2400" baseline="0" dirty="0" smtClean="0"/>
                        <a:t> extreme </a:t>
                      </a:r>
                      <a:r>
                        <a:rPr lang="en-US" sz="2400" baseline="0" dirty="0" err="1" smtClean="0"/>
                        <a:t>waardes</a:t>
                      </a:r>
                      <a:endParaRPr lang="nl-NL" sz="24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n-US" sz="2400" dirty="0" err="1" smtClean="0"/>
                        <a:t>Niet</a:t>
                      </a:r>
                      <a:r>
                        <a:rPr lang="en-US" sz="2400" dirty="0" smtClean="0"/>
                        <a:t> </a:t>
                      </a:r>
                      <a:r>
                        <a:rPr lang="en-US" sz="2400" dirty="0" err="1" smtClean="0"/>
                        <a:t>afhankelijk</a:t>
                      </a:r>
                      <a:r>
                        <a:rPr lang="en-US" sz="2400" dirty="0" smtClean="0"/>
                        <a:t> van het </a:t>
                      </a:r>
                      <a:r>
                        <a:rPr lang="en-US" sz="2400" dirty="0" err="1" smtClean="0"/>
                        <a:t>aantal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waardes</a:t>
                      </a:r>
                      <a:endParaRPr lang="nl-NL" sz="2400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56813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42739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/>
              <a:t>Standaardafwijking</a:t>
            </a:r>
            <a:endParaRPr lang="nl-NL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 </a:t>
            </a:r>
            <a:r>
              <a:rPr lang="en-US" b="1" dirty="0" err="1" smtClean="0"/>
              <a:t>standaardafwijking</a:t>
            </a:r>
            <a:r>
              <a:rPr lang="en-US" dirty="0" smtClean="0"/>
              <a:t> is </a:t>
            </a:r>
            <a:r>
              <a:rPr lang="en-US" dirty="0" err="1" smtClean="0"/>
              <a:t>een</a:t>
            </a:r>
            <a:r>
              <a:rPr lang="en-US" dirty="0" smtClean="0"/>
              <a:t> mate van </a:t>
            </a:r>
            <a:r>
              <a:rPr lang="en-US" dirty="0" err="1" smtClean="0"/>
              <a:t>spreiding</a:t>
            </a:r>
            <a:r>
              <a:rPr lang="en-US" dirty="0" smtClean="0"/>
              <a:t> die </a:t>
            </a:r>
            <a:r>
              <a:rPr lang="en-US" dirty="0" err="1" smtClean="0"/>
              <a:t>alle</a:t>
            </a:r>
            <a:r>
              <a:rPr lang="en-US" dirty="0" smtClean="0"/>
              <a:t> </a:t>
            </a:r>
            <a:r>
              <a:rPr lang="en-US" dirty="0" err="1" smtClean="0"/>
              <a:t>datapunten</a:t>
            </a:r>
            <a:r>
              <a:rPr lang="en-US" dirty="0" smtClean="0"/>
              <a:t> uit </a:t>
            </a:r>
            <a:r>
              <a:rPr lang="en-US" dirty="0" err="1" smtClean="0"/>
              <a:t>een</a:t>
            </a:r>
            <a:r>
              <a:rPr lang="en-US" dirty="0" smtClean="0"/>
              <a:t> dataset </a:t>
            </a:r>
            <a:r>
              <a:rPr lang="en-US" dirty="0" err="1" smtClean="0"/>
              <a:t>gebruikt</a:t>
            </a:r>
            <a:r>
              <a:rPr lang="en-US" dirty="0" smtClean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 smtClean="0"/>
              <a:t>Gebaseerd</a:t>
            </a:r>
            <a:r>
              <a:rPr lang="en-US" dirty="0" smtClean="0"/>
              <a:t> op de </a:t>
            </a:r>
            <a:r>
              <a:rPr lang="en-US" dirty="0" err="1" smtClean="0"/>
              <a:t>afstand</a:t>
            </a:r>
            <a:r>
              <a:rPr lang="en-US" dirty="0" smtClean="0"/>
              <a:t> </a:t>
            </a:r>
            <a:r>
              <a:rPr lang="en-US" dirty="0" err="1" smtClean="0"/>
              <a:t>tussen</a:t>
            </a:r>
            <a:r>
              <a:rPr lang="en-US" dirty="0" smtClean="0"/>
              <a:t> </a:t>
            </a:r>
            <a:r>
              <a:rPr lang="en-US" dirty="0" err="1" smtClean="0"/>
              <a:t>een</a:t>
            </a:r>
            <a:r>
              <a:rPr lang="en-US" dirty="0" smtClean="0"/>
              <a:t> </a:t>
            </a:r>
            <a:r>
              <a:rPr lang="en-US" dirty="0" err="1" smtClean="0"/>
              <a:t>datapunt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het </a:t>
            </a:r>
            <a:r>
              <a:rPr lang="en-US" dirty="0" err="1" smtClean="0"/>
              <a:t>gemiddelde</a:t>
            </a:r>
            <a:endParaRPr lang="en-US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 smtClean="0"/>
              <a:t>Specifiek</a:t>
            </a:r>
            <a:r>
              <a:rPr lang="en-US" dirty="0" smtClean="0"/>
              <a:t>: het </a:t>
            </a:r>
            <a:r>
              <a:rPr lang="en-US" i="1" dirty="0" err="1" smtClean="0"/>
              <a:t>kwadraat</a:t>
            </a:r>
            <a:r>
              <a:rPr lang="en-US" dirty="0" smtClean="0"/>
              <a:t> van de </a:t>
            </a:r>
            <a:r>
              <a:rPr lang="en-US" dirty="0" err="1" smtClean="0"/>
              <a:t>afstand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9E929-7405-4CE8-95A2-EFBCA81A0DF1}" type="datetime4">
              <a:rPr lang="nl-NL" smtClean="0"/>
              <a:t>29 april 2025</a:t>
            </a:fld>
            <a:endParaRPr lang="nl-NL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4400" y="3335160"/>
            <a:ext cx="6078370" cy="2997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620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/>
              <a:t>Tussenstap</a:t>
            </a:r>
            <a:r>
              <a:rPr lang="en-US" b="1" dirty="0" smtClean="0"/>
              <a:t>: </a:t>
            </a:r>
            <a:r>
              <a:rPr lang="en-US" b="1" dirty="0" err="1" smtClean="0"/>
              <a:t>variantie</a:t>
            </a:r>
            <a:endParaRPr lang="nl-NL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14917" y="2213024"/>
                <a:ext cx="10755761" cy="4246562"/>
              </a:xfrm>
            </p:spPr>
            <p:txBody>
              <a:bodyPr>
                <a:normAutofit fontScale="55000" lnSpcReduction="20000"/>
              </a:bodyPr>
              <a:lstStyle/>
              <a:p>
                <a:r>
                  <a:rPr lang="en-US" sz="3600" b="1" dirty="0" smtClean="0"/>
                  <a:t>Stap </a:t>
                </a:r>
                <a:r>
                  <a:rPr lang="en-US" sz="3600" b="1" dirty="0" smtClean="0"/>
                  <a:t>1: </a:t>
                </a:r>
                <a:r>
                  <a:rPr lang="en-US" sz="3600" dirty="0" err="1" smtClean="0"/>
                  <a:t>bereken</a:t>
                </a:r>
                <a:r>
                  <a:rPr lang="en-US" sz="3600" dirty="0" smtClean="0"/>
                  <a:t> het </a:t>
                </a:r>
                <a:r>
                  <a:rPr lang="en-US" sz="3600" dirty="0" err="1" smtClean="0"/>
                  <a:t>gemiddelde</a:t>
                </a:r>
                <a:r>
                  <a:rPr lang="en-US" sz="3600" dirty="0" smtClean="0"/>
                  <a:t>:  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+…+</m:t>
                        </m:r>
                        <m:sSub>
                          <m:sSubPr>
                            <m:ctrlP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20</m:t>
                            </m:r>
                          </m:sub>
                        </m:sSub>
                      </m:num>
                      <m:den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20</m:t>
                        </m:r>
                      </m:den>
                    </m:f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60+62+65+…+92+95</m:t>
                        </m:r>
                      </m:num>
                      <m:den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20</m:t>
                        </m:r>
                      </m:den>
                    </m:f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=79,7</m:t>
                    </m:r>
                  </m:oMath>
                </a14:m>
                <a:endParaRPr lang="en-US" sz="3600" dirty="0" smtClean="0"/>
              </a:p>
              <a:p>
                <a:endParaRPr lang="en-US" sz="3600" dirty="0" smtClean="0"/>
              </a:p>
              <a:p>
                <a:r>
                  <a:rPr lang="en-US" sz="3600" b="1" dirty="0" err="1" smtClean="0"/>
                  <a:t>Stap</a:t>
                </a:r>
                <a:r>
                  <a:rPr lang="en-US" sz="3600" b="1" dirty="0" smtClean="0"/>
                  <a:t> 2: </a:t>
                </a:r>
                <a:r>
                  <a:rPr lang="en-US" sz="3600" dirty="0" err="1" smtClean="0"/>
                  <a:t>bereken</a:t>
                </a:r>
                <a:r>
                  <a:rPr lang="en-US" sz="3600" dirty="0" smtClean="0"/>
                  <a:t> de </a:t>
                </a:r>
                <a:r>
                  <a:rPr lang="en-US" sz="3600" dirty="0" err="1" smtClean="0"/>
                  <a:t>kwadraten</a:t>
                </a:r>
                <a:r>
                  <a:rPr lang="en-US" sz="3600" dirty="0" smtClean="0"/>
                  <a:t> van de </a:t>
                </a:r>
                <a:r>
                  <a:rPr lang="en-US" sz="3600" dirty="0" err="1" smtClean="0"/>
                  <a:t>afstanden</a:t>
                </a:r>
                <a:r>
                  <a:rPr lang="en-US" sz="3600" dirty="0" smtClean="0"/>
                  <a:t> tot het </a:t>
                </a:r>
                <a:r>
                  <a:rPr lang="en-US" sz="3600" dirty="0" err="1" smtClean="0"/>
                  <a:t>gemiddelde</a:t>
                </a:r>
                <a:r>
                  <a:rPr lang="en-US" sz="3600" dirty="0" smtClean="0"/>
                  <a:t>: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3600" dirty="0" err="1" smtClean="0"/>
                  <a:t>Eerste</a:t>
                </a:r>
                <a:r>
                  <a:rPr lang="en-US" sz="3600" dirty="0" smtClean="0"/>
                  <a:t> </a:t>
                </a:r>
                <a:r>
                  <a:rPr lang="en-US" sz="3600" dirty="0" err="1" smtClean="0"/>
                  <a:t>datapunt</a:t>
                </a:r>
                <a:r>
                  <a:rPr lang="en-US" sz="3600" dirty="0" smtClean="0"/>
                  <a:t> is </a:t>
                </a:r>
                <a:r>
                  <a:rPr lang="en-US" sz="3600" dirty="0" smtClean="0"/>
                  <a:t>60:</a:t>
                </a:r>
              </a:p>
              <a:p>
                <a:pPr marL="717550" lvl="1" indent="-342900">
                  <a:buFont typeface="Arial" panose="020B0604020202020204" pitchFamily="34" charset="0"/>
                  <a:buChar char="•"/>
                </a:pPr>
                <a:r>
                  <a:rPr lang="en-US" sz="3600" dirty="0" err="1" smtClean="0"/>
                  <a:t>Afstand</a:t>
                </a:r>
                <a:r>
                  <a:rPr lang="en-US" sz="3600" dirty="0" smtClean="0"/>
                  <a:t> </a:t>
                </a:r>
                <a:r>
                  <a:rPr lang="en-US" sz="3600" dirty="0" smtClean="0"/>
                  <a:t>tot het </a:t>
                </a:r>
                <a:r>
                  <a:rPr lang="en-US" sz="3600" dirty="0" err="1" smtClean="0"/>
                  <a:t>gemiddelde</a:t>
                </a:r>
                <a:r>
                  <a:rPr lang="en-US" sz="3600" dirty="0"/>
                  <a:t> </a:t>
                </a:r>
                <a:r>
                  <a:rPr lang="en-US" sz="3600" dirty="0" smtClean="0"/>
                  <a:t>is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60−79,7</m:t>
                        </m:r>
                      </m:e>
                    </m:d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=19,7</m:t>
                    </m:r>
                  </m:oMath>
                </a14:m>
                <a:r>
                  <a:rPr lang="en-US" sz="3600" dirty="0" smtClean="0"/>
                  <a:t>, </a:t>
                </a:r>
                <a:r>
                  <a:rPr lang="en-US" sz="3600" dirty="0" err="1" smtClean="0"/>
                  <a:t>kwadraat</a:t>
                </a:r>
                <a:r>
                  <a:rPr lang="en-US" sz="3600" dirty="0" smtClean="0"/>
                  <a:t> </a:t>
                </a:r>
                <a:r>
                  <a:rPr lang="en-US" sz="3600" dirty="0" err="1" smtClean="0"/>
                  <a:t>hiervan</a:t>
                </a:r>
                <a:r>
                  <a:rPr lang="en-US" sz="3600" dirty="0" smtClean="0"/>
                  <a:t> is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19,7∗19,7=388,09</m:t>
                    </m:r>
                  </m:oMath>
                </a14:m>
                <a:endParaRPr lang="en-US" sz="3600" b="0" dirty="0" smtClean="0"/>
              </a:p>
              <a:p>
                <a:pPr marL="717550" lvl="1" indent="-342900">
                  <a:buFont typeface="Arial" panose="020B0604020202020204" pitchFamily="34" charset="0"/>
                  <a:buChar char="•"/>
                </a:pPr>
                <a:endParaRPr lang="en-US" sz="3600" b="0" dirty="0" smtClean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3600" dirty="0" err="1" smtClean="0"/>
                  <a:t>Tweede</a:t>
                </a:r>
                <a:r>
                  <a:rPr lang="en-US" sz="3600" dirty="0" smtClean="0"/>
                  <a:t> </a:t>
                </a:r>
                <a:r>
                  <a:rPr lang="en-US" sz="3600" dirty="0" err="1" smtClean="0"/>
                  <a:t>datapunt</a:t>
                </a:r>
                <a:r>
                  <a:rPr lang="en-US" sz="3600" dirty="0" smtClean="0"/>
                  <a:t> is 62</a:t>
                </a:r>
                <a:r>
                  <a:rPr lang="en-US" sz="3600" dirty="0" smtClean="0"/>
                  <a:t>:</a:t>
                </a:r>
              </a:p>
              <a:p>
                <a:pPr marL="717550" lvl="1" indent="-342900">
                  <a:buFont typeface="Arial" panose="020B0604020202020204" pitchFamily="34" charset="0"/>
                  <a:buChar char="•"/>
                </a:pPr>
                <a:r>
                  <a:rPr lang="en-US" sz="3600" dirty="0"/>
                  <a:t>Afstand tot het </a:t>
                </a:r>
                <a:r>
                  <a:rPr lang="en-US" sz="3600" dirty="0" err="1"/>
                  <a:t>gemiddelde</a:t>
                </a:r>
                <a:r>
                  <a:rPr lang="en-US" sz="3600" dirty="0"/>
                  <a:t> </a:t>
                </a:r>
                <a:r>
                  <a:rPr lang="en-US" sz="3600" dirty="0"/>
                  <a:t>is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6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−79,7</m:t>
                        </m:r>
                      </m:e>
                    </m:d>
                    <m:r>
                      <a:rPr lang="en-US" sz="3600" i="1">
                        <a:latin typeface="Cambria Math" panose="02040503050406030204" pitchFamily="18" charset="0"/>
                      </a:rPr>
                      <m:t>=1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7</m:t>
                    </m:r>
                    <m:r>
                      <a:rPr lang="en-US" sz="3600" i="1">
                        <a:latin typeface="Cambria Math" panose="02040503050406030204" pitchFamily="18" charset="0"/>
                      </a:rPr>
                      <m:t>,7</m:t>
                    </m:r>
                  </m:oMath>
                </a14:m>
                <a:r>
                  <a:rPr lang="en-US" sz="3600" dirty="0" smtClean="0"/>
                  <a:t>, </a:t>
                </a:r>
                <a:r>
                  <a:rPr lang="en-US" sz="3600" dirty="0" err="1" smtClean="0"/>
                  <a:t>kwadraat</a:t>
                </a:r>
                <a:r>
                  <a:rPr lang="en-US" sz="3600" dirty="0" smtClean="0"/>
                  <a:t> </a:t>
                </a:r>
                <a:r>
                  <a:rPr lang="en-US" sz="3600" dirty="0" err="1" smtClean="0"/>
                  <a:t>hiervan</a:t>
                </a:r>
                <a:r>
                  <a:rPr lang="en-US" sz="3600" dirty="0" smtClean="0"/>
                  <a:t> </a:t>
                </a:r>
                <a:r>
                  <a:rPr lang="en-US" sz="3600" dirty="0"/>
                  <a:t>is </a:t>
                </a:r>
                <a14:m>
                  <m:oMath xmlns:m="http://schemas.openxmlformats.org/officeDocument/2006/math">
                    <m:r>
                      <a:rPr lang="en-US" sz="3600" i="1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7</m:t>
                    </m:r>
                    <m:r>
                      <a:rPr lang="en-US" sz="3600" i="1">
                        <a:latin typeface="Cambria Math" panose="02040503050406030204" pitchFamily="18" charset="0"/>
                      </a:rPr>
                      <m:t>,7∗1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7</m:t>
                    </m:r>
                    <m:r>
                      <a:rPr lang="en-US" sz="3600" i="1">
                        <a:latin typeface="Cambria Math" panose="02040503050406030204" pitchFamily="18" charset="0"/>
                      </a:rPr>
                      <m:t>,7=3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13,29</m:t>
                    </m:r>
                  </m:oMath>
                </a14:m>
                <a:endParaRPr lang="en-US" sz="3600" dirty="0" smtClean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3600" dirty="0" smtClean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3600" dirty="0" smtClean="0"/>
                  <a:t>…</a:t>
                </a:r>
                <a:endParaRPr lang="en-US" sz="3600" dirty="0" smtClean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3600" dirty="0"/>
              </a:p>
              <a:p>
                <a:r>
                  <a:rPr lang="en-US" sz="3600" b="1" dirty="0" err="1" smtClean="0"/>
                  <a:t>Stap</a:t>
                </a:r>
                <a:r>
                  <a:rPr lang="en-US" sz="3600" b="1" dirty="0" smtClean="0"/>
                  <a:t> 3: </a:t>
                </a:r>
                <a:r>
                  <a:rPr lang="en-US" sz="3600" dirty="0" smtClean="0"/>
                  <a:t> de </a:t>
                </a:r>
                <a:r>
                  <a:rPr lang="en-US" sz="3600" dirty="0" err="1" smtClean="0"/>
                  <a:t>variantie</a:t>
                </a:r>
                <a:r>
                  <a:rPr lang="en-US" sz="3600" dirty="0" smtClean="0"/>
                  <a:t> is </a:t>
                </a:r>
                <a:r>
                  <a:rPr lang="en-US" sz="3600" dirty="0" err="1" smtClean="0"/>
                  <a:t>een</a:t>
                </a:r>
                <a:r>
                  <a:rPr lang="en-US" sz="3600" dirty="0" smtClean="0"/>
                  <a:t> </a:t>
                </a:r>
                <a:r>
                  <a:rPr lang="en-US" sz="3600" dirty="0" err="1" smtClean="0"/>
                  <a:t>gemiddelde</a:t>
                </a:r>
                <a:r>
                  <a:rPr lang="en-US" sz="3600" dirty="0" smtClean="0"/>
                  <a:t> van </a:t>
                </a:r>
                <a:r>
                  <a:rPr lang="en-US" sz="3600" dirty="0" err="1" smtClean="0"/>
                  <a:t>deze</a:t>
                </a:r>
                <a:r>
                  <a:rPr lang="en-US" sz="3600" dirty="0" smtClean="0"/>
                  <a:t> </a:t>
                </a:r>
                <a:r>
                  <a:rPr lang="en-US" sz="3600" dirty="0" err="1" smtClean="0"/>
                  <a:t>kwadraten</a:t>
                </a:r>
                <a:r>
                  <a:rPr lang="en-US" sz="3600" dirty="0" smtClean="0"/>
                  <a:t>:</a:t>
                </a:r>
              </a:p>
              <a:p>
                <a:endParaRPr lang="en-US" sz="360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600" b="0" i="0" smtClean="0">
                          <a:latin typeface="Cambria Math" panose="02040503050406030204" pitchFamily="18" charset="0"/>
                        </a:rPr>
                        <m:t>variantie</m:t>
                      </m:r>
                      <m:r>
                        <a:rPr lang="en-US" sz="3600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b="0" i="0" smtClean="0">
                              <a:latin typeface="Cambria Math" panose="02040503050406030204" pitchFamily="18" charset="0"/>
                            </a:rPr>
                            <m:t>388,09+313,29+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…</m:t>
                          </m:r>
                        </m:num>
                        <m:den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20</m:t>
                          </m:r>
                        </m:den>
                      </m:f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lang="en-US" sz="3600" b="0" i="0" smtClean="0">
                          <a:latin typeface="Cambria Math" panose="02040503050406030204" pitchFamily="18" charset="0"/>
                        </a:rPr>
                        <m:t>106,41</m:t>
                      </m:r>
                    </m:oMath>
                  </m:oMathPara>
                </a14:m>
                <a:endParaRPr lang="en-US" sz="36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14917" y="2213024"/>
                <a:ext cx="10755761" cy="4246562"/>
              </a:xfrm>
              <a:blipFill>
                <a:blip r:embed="rId2"/>
                <a:stretch>
                  <a:fillRect l="-1474" t="-1865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9E929-7405-4CE8-95A2-EFBCA81A0DF1}" type="datetime4">
              <a:rPr lang="nl-NL" smtClean="0"/>
              <a:t>29 april 2025</a:t>
            </a:fld>
            <a:endParaRPr lang="nl-NL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t="35524"/>
          <a:stretch/>
        </p:blipFill>
        <p:spPr>
          <a:xfrm>
            <a:off x="467519" y="1662114"/>
            <a:ext cx="11057996" cy="550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088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917" y="1298490"/>
            <a:ext cx="10363200" cy="396875"/>
          </a:xfrm>
        </p:spPr>
        <p:txBody>
          <a:bodyPr/>
          <a:lstStyle/>
          <a:p>
            <a:r>
              <a:rPr lang="en-US" b="1" dirty="0" err="1" smtClean="0"/>
              <a:t>Variantie</a:t>
            </a:r>
            <a:endParaRPr lang="nl-NL" b="1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24068301"/>
              </p:ext>
            </p:extLst>
          </p:nvPr>
        </p:nvGraphicFramePr>
        <p:xfrm>
          <a:off x="814917" y="2028742"/>
          <a:ext cx="10363200" cy="292608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4039716">
                  <a:extLst>
                    <a:ext uri="{9D8B030D-6E8A-4147-A177-3AD203B41FA5}">
                      <a16:colId xmlns:a16="http://schemas.microsoft.com/office/drawing/2014/main" val="2265634062"/>
                    </a:ext>
                  </a:extLst>
                </a:gridCol>
                <a:gridCol w="6323484">
                  <a:extLst>
                    <a:ext uri="{9D8B030D-6E8A-4147-A177-3AD203B41FA5}">
                      <a16:colId xmlns:a16="http://schemas.microsoft.com/office/drawing/2014/main" val="35068412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err="1" smtClean="0"/>
                        <a:t>Voordelen</a:t>
                      </a:r>
                      <a:endParaRPr lang="nl-NL" sz="2400" b="1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err="1" smtClean="0"/>
                        <a:t>Nadelen</a:t>
                      </a:r>
                      <a:endParaRPr lang="nl-NL" sz="2400" b="1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69837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n-US" sz="2400" dirty="0" err="1" smtClean="0"/>
                        <a:t>Precieze</a:t>
                      </a:r>
                      <a:r>
                        <a:rPr lang="en-US" sz="2400" dirty="0" smtClean="0"/>
                        <a:t> mate van </a:t>
                      </a:r>
                      <a:r>
                        <a:rPr lang="en-US" sz="2400" dirty="0" err="1" smtClean="0"/>
                        <a:t>spreiding</a:t>
                      </a:r>
                      <a:endParaRPr lang="en-US" sz="2400" dirty="0" smtClean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400" dirty="0" err="1" smtClean="0"/>
                        <a:t>Kwadraten</a:t>
                      </a:r>
                      <a:r>
                        <a:rPr lang="en-US" sz="2400" dirty="0" smtClean="0"/>
                        <a:t>: outliers </a:t>
                      </a:r>
                      <a:r>
                        <a:rPr lang="en-US" sz="2400" dirty="0" err="1" smtClean="0"/>
                        <a:t>hebben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uitvergroot</a:t>
                      </a:r>
                      <a:r>
                        <a:rPr lang="en-US" sz="2400" baseline="0" dirty="0" smtClean="0"/>
                        <a:t> effect</a:t>
                      </a:r>
                      <a:endParaRPr lang="en-US" sz="2400" dirty="0" smtClean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04750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n-US" sz="2400" dirty="0" err="1" smtClean="0"/>
                        <a:t>Gebruikt</a:t>
                      </a:r>
                      <a:r>
                        <a:rPr lang="en-US" sz="2400" dirty="0" smtClean="0"/>
                        <a:t> </a:t>
                      </a:r>
                      <a:r>
                        <a:rPr lang="en-US" sz="2400" dirty="0" err="1" smtClean="0"/>
                        <a:t>alle</a:t>
                      </a:r>
                      <a:r>
                        <a:rPr lang="en-US" sz="2400" dirty="0" smtClean="0"/>
                        <a:t> </a:t>
                      </a:r>
                      <a:r>
                        <a:rPr lang="en-US" sz="2400" dirty="0" err="1" smtClean="0"/>
                        <a:t>datapunten</a:t>
                      </a:r>
                      <a:endParaRPr lang="nl-NL" sz="24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n-US" sz="2400" dirty="0" err="1" smtClean="0"/>
                        <a:t>Heeft</a:t>
                      </a:r>
                      <a:r>
                        <a:rPr lang="en-US" sz="2400" dirty="0" smtClean="0"/>
                        <a:t> </a:t>
                      </a:r>
                      <a:r>
                        <a:rPr lang="en-US" sz="2400" dirty="0" err="1" smtClean="0"/>
                        <a:t>een</a:t>
                      </a:r>
                      <a:r>
                        <a:rPr lang="en-US" sz="2400" dirty="0" smtClean="0"/>
                        <a:t> </a:t>
                      </a:r>
                      <a:r>
                        <a:rPr lang="en-US" sz="2400" dirty="0" err="1" smtClean="0"/>
                        <a:t>andere</a:t>
                      </a:r>
                      <a:r>
                        <a:rPr lang="en-US" sz="2400" dirty="0" smtClean="0"/>
                        <a:t> </a:t>
                      </a:r>
                      <a:r>
                        <a:rPr lang="en-US" sz="2400" dirty="0" err="1" smtClean="0"/>
                        <a:t>eenheid</a:t>
                      </a:r>
                      <a:r>
                        <a:rPr lang="en-US" sz="2400" dirty="0" smtClean="0"/>
                        <a:t> </a:t>
                      </a:r>
                      <a:r>
                        <a:rPr lang="en-US" sz="2400" dirty="0" err="1" smtClean="0"/>
                        <a:t>dan</a:t>
                      </a:r>
                      <a:r>
                        <a:rPr lang="en-US" sz="2400" baseline="0" dirty="0" smtClean="0"/>
                        <a:t> de data </a:t>
                      </a:r>
                      <a:r>
                        <a:rPr lang="en-US" sz="2400" baseline="0" dirty="0" err="1" smtClean="0"/>
                        <a:t>zelf</a:t>
                      </a:r>
                      <a:r>
                        <a:rPr lang="en-US" sz="2400" baseline="0" dirty="0" smtClean="0"/>
                        <a:t>, </a:t>
                      </a:r>
                      <a:r>
                        <a:rPr lang="en-US" sz="2400" baseline="0" dirty="0" err="1" smtClean="0"/>
                        <a:t>en</a:t>
                      </a:r>
                      <a:r>
                        <a:rPr lang="en-US" sz="2400" baseline="0" dirty="0" smtClean="0"/>
                        <a:t> is </a:t>
                      </a:r>
                      <a:r>
                        <a:rPr lang="en-US" sz="2400" baseline="0" dirty="0" err="1" smtClean="0"/>
                        <a:t>daardoor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n</a:t>
                      </a:r>
                      <a:r>
                        <a:rPr lang="en-US" sz="2400" dirty="0" err="1" smtClean="0"/>
                        <a:t>iet</a:t>
                      </a:r>
                      <a:r>
                        <a:rPr lang="en-US" sz="2400" dirty="0" smtClean="0"/>
                        <a:t> </a:t>
                      </a:r>
                      <a:r>
                        <a:rPr lang="en-US" sz="2400" dirty="0" err="1" smtClean="0"/>
                        <a:t>altijd</a:t>
                      </a:r>
                      <a:r>
                        <a:rPr lang="en-US" sz="2400" dirty="0" smtClean="0"/>
                        <a:t> </a:t>
                      </a:r>
                      <a:r>
                        <a:rPr lang="en-US" sz="2400" dirty="0" err="1" smtClean="0"/>
                        <a:t>makkelijk</a:t>
                      </a:r>
                      <a:r>
                        <a:rPr lang="en-US" sz="2400" dirty="0" smtClean="0"/>
                        <a:t> </a:t>
                      </a:r>
                      <a:r>
                        <a:rPr lang="en-US" sz="2400" dirty="0" err="1" smtClean="0"/>
                        <a:t>te</a:t>
                      </a:r>
                      <a:r>
                        <a:rPr lang="en-US" sz="2400" dirty="0" smtClean="0"/>
                        <a:t> </a:t>
                      </a:r>
                      <a:r>
                        <a:rPr lang="en-US" sz="2400" dirty="0" err="1" smtClean="0"/>
                        <a:t>interpreteren</a:t>
                      </a:r>
                      <a:endParaRPr lang="en-US" sz="2400" dirty="0" smtClean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420413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n-US" sz="2400" dirty="0" err="1" smtClean="0"/>
                        <a:t>Handige</a:t>
                      </a:r>
                      <a:r>
                        <a:rPr lang="en-US" sz="2400" dirty="0" smtClean="0"/>
                        <a:t> </a:t>
                      </a:r>
                      <a:r>
                        <a:rPr lang="en-US" sz="2400" dirty="0" err="1" smtClean="0"/>
                        <a:t>theoretische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eigenschappen</a:t>
                      </a:r>
                      <a:endParaRPr lang="nl-NL" sz="24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n-US" sz="2400" dirty="0" err="1" smtClean="0"/>
                        <a:t>Kost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meer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moeite</a:t>
                      </a:r>
                      <a:r>
                        <a:rPr lang="en-US" sz="2400" baseline="0" dirty="0" smtClean="0"/>
                        <a:t> om uit </a:t>
                      </a:r>
                      <a:r>
                        <a:rPr lang="en-US" sz="2400" baseline="0" dirty="0" err="1" smtClean="0"/>
                        <a:t>te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rekenen</a:t>
                      </a:r>
                      <a:r>
                        <a:rPr lang="en-US" sz="2400" baseline="0" dirty="0" smtClean="0"/>
                        <a:t> (</a:t>
                      </a:r>
                      <a:r>
                        <a:rPr lang="en-US" sz="2400" baseline="0" dirty="0" err="1" smtClean="0"/>
                        <a:t>zeker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voor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grote</a:t>
                      </a:r>
                      <a:r>
                        <a:rPr lang="en-US" sz="2400" baseline="0" dirty="0" smtClean="0"/>
                        <a:t> datasets)</a:t>
                      </a:r>
                      <a:endParaRPr lang="nl-NL" sz="2400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6781819"/>
                  </a:ext>
                </a:extLst>
              </a:tr>
            </a:tbl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9E929-7405-4CE8-95A2-EFBCA81A0DF1}" type="datetime4">
              <a:rPr lang="nl-NL" smtClean="0"/>
              <a:t>29 april 2025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68842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/>
              <a:t>Cursusdoelen</a:t>
            </a:r>
            <a:endParaRPr lang="nl-NL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77839" y="1773238"/>
            <a:ext cx="6367549" cy="4246562"/>
          </a:xfrm>
        </p:spPr>
        <p:txBody>
          <a:bodyPr/>
          <a:lstStyle/>
          <a:p>
            <a:r>
              <a:rPr lang="en-US" dirty="0" err="1" smtClean="0"/>
              <a:t>Bekijk</a:t>
            </a:r>
            <a:r>
              <a:rPr lang="en-US" dirty="0" smtClean="0"/>
              <a:t> de </a:t>
            </a:r>
            <a:r>
              <a:rPr lang="en-US" dirty="0" err="1" smtClean="0"/>
              <a:t>studiegids</a:t>
            </a:r>
            <a:r>
              <a:rPr lang="en-US" dirty="0" smtClean="0"/>
              <a:t> MBW </a:t>
            </a:r>
            <a:r>
              <a:rPr lang="en-US" dirty="0" err="1" smtClean="0"/>
              <a:t>voor</a:t>
            </a:r>
            <a:r>
              <a:rPr lang="en-US" dirty="0" smtClean="0"/>
              <a:t> de complete </a:t>
            </a:r>
            <a:r>
              <a:rPr lang="en-US" dirty="0" err="1" smtClean="0"/>
              <a:t>beschrijving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 err="1" smtClean="0"/>
              <a:t>Deze</a:t>
            </a:r>
            <a:r>
              <a:rPr lang="en-US" dirty="0" smtClean="0"/>
              <a:t> is </a:t>
            </a:r>
            <a:r>
              <a:rPr lang="en-US" dirty="0" err="1" smtClean="0"/>
              <a:t>beschikbaar</a:t>
            </a:r>
            <a:r>
              <a:rPr lang="en-US" dirty="0" smtClean="0"/>
              <a:t> op de N-</a:t>
            </a:r>
            <a:r>
              <a:rPr lang="en-US" dirty="0" err="1" smtClean="0"/>
              <a:t>schijf</a:t>
            </a:r>
            <a:r>
              <a:rPr lang="en-US" dirty="0" smtClean="0"/>
              <a:t> </a:t>
            </a:r>
            <a:r>
              <a:rPr lang="en-US" dirty="0" err="1" smtClean="0"/>
              <a:t>binnen</a:t>
            </a:r>
            <a:r>
              <a:rPr lang="en-US" dirty="0" smtClean="0"/>
              <a:t> MULAN:</a:t>
            </a:r>
          </a:p>
          <a:p>
            <a:r>
              <a:rPr lang="en-US" dirty="0" smtClean="0"/>
              <a:t>N:/DOSCO/NLDA/FMW/+FMW-ALG/STUDIEGIDSEN/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ook</a:t>
            </a:r>
            <a:r>
              <a:rPr lang="en-US" dirty="0" smtClean="0"/>
              <a:t> op de Moodle </a:t>
            </a:r>
            <a:r>
              <a:rPr lang="en-US" dirty="0" err="1" smtClean="0"/>
              <a:t>pagina</a:t>
            </a:r>
            <a:r>
              <a:rPr lang="en-US" dirty="0" smtClean="0"/>
              <a:t>.</a:t>
            </a:r>
          </a:p>
          <a:p>
            <a:endParaRPr lang="nl-NL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38146" t="8060" r="23565" b="5607"/>
          <a:stretch/>
        </p:blipFill>
        <p:spPr>
          <a:xfrm>
            <a:off x="812800" y="1773238"/>
            <a:ext cx="4337153" cy="4357686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007D8-49FE-4816-A34D-145EE1992E9F}" type="datetime4">
              <a:rPr lang="nl-NL" smtClean="0"/>
              <a:t>29 april 2025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66434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/>
              <a:t>Standaardafwijking</a:t>
            </a:r>
            <a:endParaRPr lang="nl-NL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nl-NL" dirty="0" smtClean="0"/>
                  <a:t>De </a:t>
                </a:r>
                <a:r>
                  <a:rPr lang="nl-NL" b="1" dirty="0" smtClean="0"/>
                  <a:t>standaardafwijking</a:t>
                </a:r>
                <a:r>
                  <a:rPr lang="nl-NL" dirty="0" smtClean="0"/>
                  <a:t> is sterk gerelateerd aan de variantie, namelijk de wortel van de variantie: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standaardafwijking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variantie</m:t>
                          </m:r>
                        </m:e>
                      </m:rad>
                    </m:oMath>
                  </m:oMathPara>
                </a14:m>
                <a:endParaRPr lang="nl-NL" dirty="0" smtClean="0"/>
              </a:p>
              <a:p>
                <a:endParaRPr lang="en-US" dirty="0"/>
              </a:p>
              <a:p>
                <a:r>
                  <a:rPr lang="en-US" b="1" dirty="0" err="1" smtClean="0"/>
                  <a:t>Voorbeeld</a:t>
                </a:r>
                <a:r>
                  <a:rPr lang="en-US" b="1" dirty="0" smtClean="0"/>
                  <a:t>: </a:t>
                </a:r>
                <a:r>
                  <a:rPr lang="en-US" b="1" dirty="0" err="1" smtClean="0"/>
                  <a:t>schietscores</a:t>
                </a:r>
                <a:endParaRPr lang="en-US" b="1" dirty="0" smtClean="0"/>
              </a:p>
              <a:p>
                <a:endParaRPr lang="en-US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standaardafwijking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variantie</m:t>
                          </m:r>
                        </m:e>
                      </m:ra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106,41</m:t>
                          </m:r>
                        </m:e>
                      </m:ra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≈10,3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155</m:t>
                      </m:r>
                    </m:oMath>
                  </m:oMathPara>
                </a14:m>
                <a:endParaRPr lang="nl-NL" dirty="0" smtClean="0"/>
              </a:p>
              <a:p>
                <a:endParaRPr lang="nl-NL" dirty="0"/>
              </a:p>
              <a:p>
                <a:endParaRPr lang="nl-NL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765" t="-2582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845C75-9D5F-4B97-9EC7-3131FB8B467A}" type="datetime4">
              <a:rPr lang="nl-NL" smtClean="0"/>
              <a:t>29 april 2025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68595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/>
              <a:t>Standaardafwijking</a:t>
            </a:r>
            <a:endParaRPr lang="nl-NL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nl-NL" dirty="0" smtClean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845C75-9D5F-4B97-9EC7-3131FB8B467A}" type="datetime4">
              <a:rPr lang="nl-NL" smtClean="0"/>
              <a:t>29 april 2025</a:t>
            </a:fld>
            <a:endParaRPr lang="nl-NL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7821090"/>
              </p:ext>
            </p:extLst>
          </p:nvPr>
        </p:nvGraphicFramePr>
        <p:xfrm>
          <a:off x="1930400" y="1971199"/>
          <a:ext cx="8128000" cy="37185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69959846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12406742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 err="1" smtClean="0"/>
                        <a:t>Voordelen</a:t>
                      </a:r>
                      <a:endParaRPr lang="nl-NL" sz="22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 err="1" smtClean="0"/>
                        <a:t>Nadelen</a:t>
                      </a:r>
                      <a:endParaRPr lang="nl-NL" sz="2200" b="1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94414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2200" dirty="0" err="1" smtClean="0"/>
                        <a:t>Meest</a:t>
                      </a:r>
                      <a:r>
                        <a:rPr lang="en-US" sz="2200" dirty="0" smtClean="0"/>
                        <a:t> </a:t>
                      </a:r>
                      <a:r>
                        <a:rPr lang="en-US" sz="2200" dirty="0" err="1" smtClean="0"/>
                        <a:t>gebruikte</a:t>
                      </a:r>
                      <a:r>
                        <a:rPr lang="en-US" sz="2200" dirty="0" smtClean="0"/>
                        <a:t> </a:t>
                      </a:r>
                      <a:r>
                        <a:rPr lang="en-US" sz="2200" dirty="0" err="1" smtClean="0"/>
                        <a:t>statistiek</a:t>
                      </a:r>
                      <a:r>
                        <a:rPr lang="en-US" sz="2200" baseline="0" dirty="0" smtClean="0"/>
                        <a:t> (</a:t>
                      </a:r>
                      <a:r>
                        <a:rPr lang="en-US" sz="2200" baseline="0" dirty="0" err="1" smtClean="0"/>
                        <a:t>samen</a:t>
                      </a:r>
                      <a:r>
                        <a:rPr lang="en-US" sz="2200" baseline="0" dirty="0" smtClean="0"/>
                        <a:t> met het </a:t>
                      </a:r>
                      <a:r>
                        <a:rPr lang="en-US" sz="2200" baseline="0" dirty="0" err="1" smtClean="0"/>
                        <a:t>gemiddelde</a:t>
                      </a:r>
                      <a:r>
                        <a:rPr lang="en-US" sz="2200" baseline="0" dirty="0" smtClean="0"/>
                        <a:t>)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2200" dirty="0" err="1" smtClean="0"/>
                        <a:t>Kost</a:t>
                      </a:r>
                      <a:r>
                        <a:rPr lang="en-US" sz="2200" dirty="0" smtClean="0"/>
                        <a:t> </a:t>
                      </a:r>
                      <a:r>
                        <a:rPr lang="en-US" sz="2200" dirty="0" err="1" smtClean="0"/>
                        <a:t>meer</a:t>
                      </a:r>
                      <a:r>
                        <a:rPr lang="en-US" sz="2200" dirty="0" smtClean="0"/>
                        <a:t> </a:t>
                      </a:r>
                      <a:r>
                        <a:rPr lang="en-US" sz="2200" dirty="0" err="1" smtClean="0"/>
                        <a:t>werk</a:t>
                      </a:r>
                      <a:r>
                        <a:rPr lang="en-US" sz="2200" dirty="0" smtClean="0"/>
                        <a:t> om uit </a:t>
                      </a:r>
                      <a:r>
                        <a:rPr lang="en-US" sz="2200" dirty="0" err="1" smtClean="0"/>
                        <a:t>te</a:t>
                      </a:r>
                      <a:r>
                        <a:rPr lang="en-US" sz="2200" dirty="0" smtClean="0"/>
                        <a:t> </a:t>
                      </a:r>
                      <a:r>
                        <a:rPr lang="en-US" sz="2200" dirty="0" err="1" smtClean="0"/>
                        <a:t>rekenen</a:t>
                      </a:r>
                      <a:r>
                        <a:rPr lang="en-US" sz="2200" dirty="0" smtClean="0"/>
                        <a:t> (</a:t>
                      </a:r>
                      <a:r>
                        <a:rPr lang="en-US" sz="2200" dirty="0" err="1" smtClean="0"/>
                        <a:t>zeker</a:t>
                      </a:r>
                      <a:r>
                        <a:rPr lang="en-US" sz="2200" dirty="0" smtClean="0"/>
                        <a:t> </a:t>
                      </a:r>
                      <a:r>
                        <a:rPr lang="en-US" sz="2200" dirty="0" err="1" smtClean="0"/>
                        <a:t>bij</a:t>
                      </a:r>
                      <a:r>
                        <a:rPr lang="en-US" sz="2200" dirty="0" smtClean="0"/>
                        <a:t> </a:t>
                      </a:r>
                      <a:r>
                        <a:rPr lang="en-US" sz="2200" dirty="0" err="1" smtClean="0"/>
                        <a:t>grote</a:t>
                      </a:r>
                      <a:r>
                        <a:rPr lang="en-US" sz="2200" dirty="0" smtClean="0"/>
                        <a:t> datasets)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2884565"/>
                  </a:ext>
                </a:extLst>
              </a:tr>
              <a:tr h="716280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200" dirty="0" err="1" smtClean="0"/>
                        <a:t>Dezelfde</a:t>
                      </a:r>
                      <a:r>
                        <a:rPr lang="en-US" sz="2200" baseline="0" dirty="0" smtClean="0"/>
                        <a:t> </a:t>
                      </a:r>
                      <a:r>
                        <a:rPr lang="en-US" sz="2200" dirty="0" err="1" smtClean="0"/>
                        <a:t>eenheid</a:t>
                      </a:r>
                      <a:r>
                        <a:rPr lang="en-US" sz="2200" dirty="0" smtClean="0"/>
                        <a:t> </a:t>
                      </a:r>
                      <a:r>
                        <a:rPr lang="en-US" sz="2200" dirty="0" err="1" smtClean="0"/>
                        <a:t>als</a:t>
                      </a:r>
                      <a:r>
                        <a:rPr lang="en-US" sz="2200" dirty="0" smtClean="0"/>
                        <a:t> de data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nl-NL" sz="2200" dirty="0" smtClean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200" dirty="0" smtClean="0"/>
                        <a:t>Nog steeds </a:t>
                      </a:r>
                      <a:r>
                        <a:rPr lang="en-US" sz="2200" dirty="0" err="1" smtClean="0"/>
                        <a:t>wel</a:t>
                      </a:r>
                      <a:r>
                        <a:rPr lang="en-US" sz="2200" dirty="0" smtClean="0"/>
                        <a:t> </a:t>
                      </a:r>
                      <a:r>
                        <a:rPr lang="en-US" sz="2200" dirty="0" err="1" smtClean="0"/>
                        <a:t>een</a:t>
                      </a:r>
                      <a:r>
                        <a:rPr lang="en-US" sz="2200" dirty="0" smtClean="0"/>
                        <a:t> effect van outliers</a:t>
                      </a:r>
                      <a:endParaRPr lang="nl-NL" sz="2200" dirty="0" smtClean="0"/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endParaRPr lang="nl-NL" sz="2200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0444652"/>
                  </a:ext>
                </a:extLst>
              </a:tr>
              <a:tr h="1097280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200" dirty="0" smtClean="0"/>
                        <a:t>Minder </a:t>
                      </a:r>
                      <a:r>
                        <a:rPr lang="en-US" sz="2200" dirty="0" err="1" smtClean="0"/>
                        <a:t>gevoelig</a:t>
                      </a:r>
                      <a:r>
                        <a:rPr lang="en-US" sz="2200" dirty="0" smtClean="0"/>
                        <a:t> </a:t>
                      </a:r>
                      <a:r>
                        <a:rPr lang="en-US" sz="2200" dirty="0" err="1" smtClean="0"/>
                        <a:t>voor</a:t>
                      </a:r>
                      <a:r>
                        <a:rPr lang="en-US" sz="2200" dirty="0" smtClean="0"/>
                        <a:t> outliers </a:t>
                      </a:r>
                      <a:r>
                        <a:rPr lang="en-US" sz="2200" dirty="0" err="1" smtClean="0"/>
                        <a:t>dan</a:t>
                      </a:r>
                      <a:r>
                        <a:rPr lang="en-US" sz="2200" baseline="0" dirty="0" smtClean="0"/>
                        <a:t> </a:t>
                      </a:r>
                      <a:r>
                        <a:rPr lang="en-US" sz="2200" baseline="0" dirty="0" err="1" smtClean="0"/>
                        <a:t>variantie</a:t>
                      </a:r>
                      <a:endParaRPr lang="nl-NL" sz="2200" dirty="0" smtClean="0"/>
                    </a:p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endParaRPr lang="nl-NL" sz="22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87203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24422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/>
              <a:t>Variantie</a:t>
            </a:r>
            <a:r>
              <a:rPr lang="en-US" b="1" dirty="0" smtClean="0"/>
              <a:t> </a:t>
            </a:r>
            <a:r>
              <a:rPr lang="en-US" b="1" dirty="0" err="1" smtClean="0"/>
              <a:t>en</a:t>
            </a:r>
            <a:r>
              <a:rPr lang="en-US" b="1" dirty="0" smtClean="0"/>
              <a:t> </a:t>
            </a:r>
            <a:r>
              <a:rPr lang="en-US" b="1" dirty="0" err="1" smtClean="0"/>
              <a:t>standaardafwijking</a:t>
            </a:r>
            <a:r>
              <a:rPr lang="en-US" b="1" dirty="0" smtClean="0"/>
              <a:t>: </a:t>
            </a:r>
            <a:r>
              <a:rPr lang="en-US" b="1" dirty="0" err="1" smtClean="0"/>
              <a:t>populatie</a:t>
            </a:r>
            <a:r>
              <a:rPr lang="en-US" b="1" dirty="0" smtClean="0"/>
              <a:t> vs. </a:t>
            </a:r>
            <a:r>
              <a:rPr lang="en-US" b="1" dirty="0" err="1" smtClean="0"/>
              <a:t>steekproef</a:t>
            </a:r>
            <a:endParaRPr lang="nl-NL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b="1" dirty="0" smtClean="0"/>
          </a:p>
          <a:p>
            <a:endParaRPr lang="en-US" b="1" dirty="0"/>
          </a:p>
          <a:p>
            <a:endParaRPr lang="en-US" b="1" dirty="0" smtClean="0"/>
          </a:p>
          <a:p>
            <a:endParaRPr lang="en-US" b="1" dirty="0"/>
          </a:p>
          <a:p>
            <a:endParaRPr lang="en-US" b="1" dirty="0" smtClean="0"/>
          </a:p>
          <a:p>
            <a:endParaRPr lang="en-US" b="1" dirty="0"/>
          </a:p>
          <a:p>
            <a:endParaRPr lang="en-US" b="1" dirty="0" smtClean="0"/>
          </a:p>
          <a:p>
            <a:endParaRPr lang="en-US" b="1" dirty="0"/>
          </a:p>
          <a:p>
            <a:endParaRPr lang="en-US" b="1" dirty="0" smtClean="0"/>
          </a:p>
          <a:p>
            <a:endParaRPr lang="en-US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BC20B-C90B-4993-9039-0CE648D93BD3}" type="datetime4">
              <a:rPr lang="nl-NL" smtClean="0"/>
              <a:t>29 april 2025</a:t>
            </a:fld>
            <a:endParaRPr lang="nl-NL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1394182"/>
                  </p:ext>
                </p:extLst>
              </p:nvPr>
            </p:nvGraphicFramePr>
            <p:xfrm>
              <a:off x="409664" y="2250157"/>
              <a:ext cx="11447904" cy="2302637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5723952">
                      <a:extLst>
                        <a:ext uri="{9D8B030D-6E8A-4147-A177-3AD203B41FA5}">
                          <a16:colId xmlns:a16="http://schemas.microsoft.com/office/drawing/2014/main" val="1250069979"/>
                        </a:ext>
                      </a:extLst>
                    </a:gridCol>
                    <a:gridCol w="5723952">
                      <a:extLst>
                        <a:ext uri="{9D8B030D-6E8A-4147-A177-3AD203B41FA5}">
                          <a16:colId xmlns:a16="http://schemas.microsoft.com/office/drawing/2014/main" val="208472461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b="1" dirty="0" smtClean="0"/>
                            <a:t>(</a:t>
                          </a:r>
                          <a:r>
                            <a:rPr lang="en-US" sz="2000" b="1" dirty="0" err="1" smtClean="0"/>
                            <a:t>Populatie</a:t>
                          </a:r>
                          <a:r>
                            <a:rPr lang="en-US" sz="2000" b="1" dirty="0" smtClean="0"/>
                            <a:t>)</a:t>
                          </a:r>
                          <a:r>
                            <a:rPr lang="en-US" sz="2000" b="1" dirty="0" err="1" smtClean="0"/>
                            <a:t>standaardafwijking</a:t>
                          </a:r>
                          <a:endParaRPr lang="nl-NL" sz="2000" b="1" dirty="0" smtClean="0"/>
                        </a:p>
                        <a:p>
                          <a:pPr algn="ctr"/>
                          <a:endParaRPr lang="nl-NL" sz="2000" b="1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dirty="0" smtClean="0"/>
                            <a:t>(</a:t>
                          </a:r>
                          <a:r>
                            <a:rPr lang="en-US" sz="2000" b="1" dirty="0" err="1" smtClean="0"/>
                            <a:t>Steekproef</a:t>
                          </a:r>
                          <a:r>
                            <a:rPr lang="en-US" sz="2000" b="1" dirty="0" smtClean="0"/>
                            <a:t>)</a:t>
                          </a:r>
                          <a:r>
                            <a:rPr lang="en-US" sz="2000" b="1" dirty="0" err="1" smtClean="0"/>
                            <a:t>standaardafwijking</a:t>
                          </a:r>
                          <a:endParaRPr lang="nl-NL" sz="2000" b="1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891422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ad>
                                  <m:radPr>
                                    <m:degHide m:val="on"/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f>
                                      <m:fPr>
                                        <m:ctrlP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m:rPr>
                                            <m:nor/>
                                          </m:rPr>
                                          <a:rPr lang="en-US" sz="2000" b="0" i="0" smtClean="0">
                                            <a:latin typeface="+mn-lt"/>
                                          </a:rPr>
                                          <m:t>som</m:t>
                                        </m:r>
                                        <m:r>
                                          <m:rPr>
                                            <m:nor/>
                                          </m:rPr>
                                          <a:rPr lang="en-US" sz="2000" b="0" i="0" smtClean="0">
                                            <a:latin typeface="+mn-lt"/>
                                          </a:rPr>
                                          <m:t> </m:t>
                                        </m:r>
                                        <m:r>
                                          <m:rPr>
                                            <m:nor/>
                                          </m:rPr>
                                          <a:rPr lang="en-US" sz="2000" b="0" i="0" smtClean="0">
                                            <a:latin typeface="+mn-lt"/>
                                          </a:rPr>
                                          <m:t>van</m:t>
                                        </m:r>
                                        <m:r>
                                          <m:rPr>
                                            <m:nor/>
                                          </m:rPr>
                                          <a:rPr lang="en-US" sz="2000" b="0" i="0" smtClean="0">
                                            <a:latin typeface="+mn-lt"/>
                                          </a:rPr>
                                          <m:t> </m:t>
                                        </m:r>
                                        <m:r>
                                          <m:rPr>
                                            <m:nor/>
                                          </m:rPr>
                                          <a:rPr lang="en-US" sz="2000" b="0" i="0" smtClean="0">
                                            <a:latin typeface="+mn-lt"/>
                                          </a:rPr>
                                          <m:t>gekwadrateerde</m:t>
                                        </m:r>
                                        <m:r>
                                          <m:rPr>
                                            <m:nor/>
                                          </m:rPr>
                                          <a:rPr lang="en-US" sz="2000" b="0" i="0" smtClean="0">
                                            <a:latin typeface="+mn-lt"/>
                                          </a:rPr>
                                          <m:t> </m:t>
                                        </m:r>
                                        <m:r>
                                          <m:rPr>
                                            <m:nor/>
                                          </m:rPr>
                                          <a:rPr lang="en-US" sz="2000" b="0" i="0" smtClean="0">
                                            <a:latin typeface="+mn-lt"/>
                                          </a:rPr>
                                          <m:t>afstanden</m:t>
                                        </m:r>
                                        <m:r>
                                          <m:rPr>
                                            <m:nor/>
                                          </m:rPr>
                                          <a:rPr lang="en-US" sz="2000" b="0" i="0" smtClean="0">
                                            <a:latin typeface="+mn-lt"/>
                                          </a:rPr>
                                          <m:t> </m:t>
                                        </m:r>
                                        <m:r>
                                          <m:rPr>
                                            <m:nor/>
                                          </m:rPr>
                                          <a:rPr lang="en-US" sz="2000" b="0" i="0" smtClean="0">
                                            <a:latin typeface="+mn-lt"/>
                                          </a:rPr>
                                          <m:t>tot</m:t>
                                        </m:r>
                                        <m:r>
                                          <m:rPr>
                                            <m:nor/>
                                          </m:rPr>
                                          <a:rPr lang="en-US" sz="2000" b="0" i="0" smtClean="0">
                                            <a:latin typeface="+mn-lt"/>
                                          </a:rPr>
                                          <m:t> </m:t>
                                        </m:r>
                                        <m:r>
                                          <m:rPr>
                                            <m:nor/>
                                          </m:rPr>
                                          <a:rPr lang="en-US" sz="2000" b="0" i="0" smtClean="0">
                                            <a:latin typeface="+mn-lt"/>
                                          </a:rPr>
                                          <m:t>gemiddelde</m:t>
                                        </m:r>
                                      </m:num>
                                      <m:den>
                                        <m:r>
                                          <m:rPr>
                                            <m:nor/>
                                          </m:rPr>
                                          <a:rPr lang="en-US" sz="2000" b="0" i="1" smtClean="0">
                                            <a:latin typeface="+mn-lt"/>
                                          </a:rPr>
                                          <m:t>N</m:t>
                                        </m:r>
                                      </m:den>
                                    </m:f>
                                  </m:e>
                                </m:rad>
                              </m:oMath>
                            </m:oMathPara>
                          </a14:m>
                          <a:endParaRPr lang="en-US" sz="2000" b="0" i="0" dirty="0" smtClean="0">
                            <a:latin typeface="+mn-lt"/>
                          </a:endParaRPr>
                        </a:p>
                        <a:p>
                          <a:pPr algn="ctr"/>
                          <a:endParaRPr lang="en-US" sz="2000" b="0" i="0" dirty="0" smtClean="0">
                            <a:latin typeface="+mn-lt"/>
                          </a:endParaRPr>
                        </a:p>
                        <a:p>
                          <a:pPr algn="ctr"/>
                          <a:r>
                            <a:rPr lang="en-US" sz="2000" dirty="0" smtClean="0"/>
                            <a:t>(</a:t>
                          </a:r>
                          <a14:m>
                            <m:oMath xmlns:m="http://schemas.openxmlformats.org/officeDocument/2006/math"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oMath>
                          </a14:m>
                          <a:r>
                            <a:rPr lang="nl-NL" sz="2000" dirty="0" smtClean="0"/>
                            <a:t> is de populatiegrootte)</a:t>
                          </a:r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ad>
                                  <m:radPr>
                                    <m:degHide m:val="on"/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f>
                                      <m:fPr>
                                        <m:ctrlP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m:rPr>
                                            <m:nor/>
                                          </m:rPr>
                                          <a:rPr lang="en-US" sz="2000" b="0" i="0" smtClean="0">
                                            <a:latin typeface="+mn-lt"/>
                                          </a:rPr>
                                          <m:t>som</m:t>
                                        </m:r>
                                        <m:r>
                                          <m:rPr>
                                            <m:nor/>
                                          </m:rPr>
                                          <a:rPr lang="en-US" sz="2000" b="0" i="0" smtClean="0">
                                            <a:latin typeface="+mn-lt"/>
                                          </a:rPr>
                                          <m:t> </m:t>
                                        </m:r>
                                        <m:r>
                                          <m:rPr>
                                            <m:nor/>
                                          </m:rPr>
                                          <a:rPr lang="en-US" sz="2000" b="0" i="0" smtClean="0">
                                            <a:latin typeface="+mn-lt"/>
                                          </a:rPr>
                                          <m:t>van</m:t>
                                        </m:r>
                                        <m:r>
                                          <m:rPr>
                                            <m:nor/>
                                          </m:rPr>
                                          <a:rPr lang="en-US" sz="2000" b="0" i="0" smtClean="0">
                                            <a:latin typeface="+mn-lt"/>
                                          </a:rPr>
                                          <m:t> </m:t>
                                        </m:r>
                                        <m:r>
                                          <m:rPr>
                                            <m:nor/>
                                          </m:rPr>
                                          <a:rPr lang="en-US" sz="2000" b="0" i="0" smtClean="0">
                                            <a:latin typeface="+mn-lt"/>
                                          </a:rPr>
                                          <m:t>gekwadrateerde</m:t>
                                        </m:r>
                                        <m:r>
                                          <m:rPr>
                                            <m:nor/>
                                          </m:rPr>
                                          <a:rPr lang="en-US" sz="2000" b="0" i="0" smtClean="0">
                                            <a:latin typeface="+mn-lt"/>
                                          </a:rPr>
                                          <m:t> </m:t>
                                        </m:r>
                                        <m:r>
                                          <m:rPr>
                                            <m:nor/>
                                          </m:rPr>
                                          <a:rPr lang="en-US" sz="2000" b="0" i="0" smtClean="0">
                                            <a:latin typeface="+mn-lt"/>
                                          </a:rPr>
                                          <m:t>afstanden</m:t>
                                        </m:r>
                                        <m:r>
                                          <m:rPr>
                                            <m:nor/>
                                          </m:rPr>
                                          <a:rPr lang="en-US" sz="2000" b="0" i="0" smtClean="0">
                                            <a:latin typeface="+mn-lt"/>
                                          </a:rPr>
                                          <m:t> </m:t>
                                        </m:r>
                                        <m:r>
                                          <m:rPr>
                                            <m:nor/>
                                          </m:rPr>
                                          <a:rPr lang="en-US" sz="2000" b="0" i="0" smtClean="0">
                                            <a:latin typeface="+mn-lt"/>
                                          </a:rPr>
                                          <m:t>tot</m:t>
                                        </m:r>
                                        <m:r>
                                          <m:rPr>
                                            <m:nor/>
                                          </m:rPr>
                                          <a:rPr lang="en-US" sz="2000" b="0" i="0" smtClean="0">
                                            <a:latin typeface="+mn-lt"/>
                                          </a:rPr>
                                          <m:t> </m:t>
                                        </m:r>
                                        <m:r>
                                          <m:rPr>
                                            <m:nor/>
                                          </m:rPr>
                                          <a:rPr lang="en-US" sz="2000" b="0" i="0" smtClean="0">
                                            <a:latin typeface="+mn-lt"/>
                                          </a:rPr>
                                          <m:t>gemiddelde</m:t>
                                        </m:r>
                                      </m:num>
                                      <m:den>
                                        <m:r>
                                          <m:rPr>
                                            <m:nor/>
                                          </m:rPr>
                                          <a:rPr lang="en-US" sz="2000" b="0" i="1" smtClean="0">
                                            <a:latin typeface="+mn-lt"/>
                                          </a:rPr>
                                          <m:t>n</m:t>
                                        </m:r>
                                      </m:den>
                                    </m:f>
                                  </m:e>
                                </m:rad>
                              </m:oMath>
                            </m:oMathPara>
                          </a14:m>
                          <a:endParaRPr lang="en-US" sz="2000" b="0" dirty="0" smtClean="0"/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nl-NL" sz="2000" dirty="0" smtClean="0"/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 smtClean="0"/>
                            <a:t>(</a:t>
                          </a:r>
                          <a:r>
                            <a:rPr lang="en-US" sz="2000" i="1" dirty="0" smtClean="0"/>
                            <a:t>n</a:t>
                          </a:r>
                          <a:r>
                            <a:rPr lang="en-US" sz="2000" i="0" baseline="0" dirty="0" smtClean="0"/>
                            <a:t> is de </a:t>
                          </a:r>
                          <a:r>
                            <a:rPr lang="en-US" sz="2000" i="0" baseline="0" dirty="0" err="1" smtClean="0"/>
                            <a:t>steekproefgrootte</a:t>
                          </a:r>
                          <a:r>
                            <a:rPr lang="en-US" sz="2000" i="0" baseline="0" dirty="0" smtClean="0"/>
                            <a:t>)</a:t>
                          </a:r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05606027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1394182"/>
                  </p:ext>
                </p:extLst>
              </p:nvPr>
            </p:nvGraphicFramePr>
            <p:xfrm>
              <a:off x="409664" y="2250157"/>
              <a:ext cx="11447904" cy="2302637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5723952">
                      <a:extLst>
                        <a:ext uri="{9D8B030D-6E8A-4147-A177-3AD203B41FA5}">
                          <a16:colId xmlns:a16="http://schemas.microsoft.com/office/drawing/2014/main" val="1250069979"/>
                        </a:ext>
                      </a:extLst>
                    </a:gridCol>
                    <a:gridCol w="5723952">
                      <a:extLst>
                        <a:ext uri="{9D8B030D-6E8A-4147-A177-3AD203B41FA5}">
                          <a16:colId xmlns:a16="http://schemas.microsoft.com/office/drawing/2014/main" val="2084724611"/>
                        </a:ext>
                      </a:extLst>
                    </a:gridCol>
                  </a:tblGrid>
                  <a:tr h="7010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b="1" dirty="0" smtClean="0"/>
                            <a:t>(</a:t>
                          </a:r>
                          <a:r>
                            <a:rPr lang="en-US" sz="2000" b="1" dirty="0" err="1" smtClean="0"/>
                            <a:t>Populatie</a:t>
                          </a:r>
                          <a:r>
                            <a:rPr lang="en-US" sz="2000" b="1" dirty="0" smtClean="0"/>
                            <a:t>)</a:t>
                          </a:r>
                          <a:r>
                            <a:rPr lang="en-US" sz="2000" b="1" dirty="0" err="1" smtClean="0"/>
                            <a:t>standaardafwijking</a:t>
                          </a:r>
                          <a:endParaRPr lang="nl-NL" sz="2000" b="1" dirty="0" smtClean="0"/>
                        </a:p>
                        <a:p>
                          <a:pPr algn="ctr"/>
                          <a:endParaRPr lang="nl-NL" sz="2000" b="1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dirty="0" smtClean="0"/>
                            <a:t>(</a:t>
                          </a:r>
                          <a:r>
                            <a:rPr lang="en-US" sz="2000" b="1" dirty="0" err="1" smtClean="0"/>
                            <a:t>Steekproef</a:t>
                          </a:r>
                          <a:r>
                            <a:rPr lang="en-US" sz="2000" b="1" dirty="0" smtClean="0"/>
                            <a:t>)</a:t>
                          </a:r>
                          <a:r>
                            <a:rPr lang="en-US" sz="2000" b="1" dirty="0" err="1" smtClean="0"/>
                            <a:t>standaardafwijking</a:t>
                          </a:r>
                          <a:endParaRPr lang="nl-NL" sz="2000" b="1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8914229"/>
                      </a:ext>
                    </a:extLst>
                  </a:tr>
                  <a:tr h="1601597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6" t="-45627" r="-100106" b="-68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213" t="-45627" r="-213" b="-684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0560602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703385" y="4862146"/>
                <a:ext cx="10964008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 smtClean="0">
                    <a:latin typeface="+mn-lt"/>
                  </a:rPr>
                  <a:t>Let op het </a:t>
                </a:r>
                <a:r>
                  <a:rPr lang="en-US" b="1" dirty="0" err="1" smtClean="0">
                    <a:latin typeface="+mn-lt"/>
                  </a:rPr>
                  <a:t>doel</a:t>
                </a:r>
                <a:r>
                  <a:rPr lang="en-US" b="1" dirty="0" smtClean="0">
                    <a:latin typeface="+mn-lt"/>
                  </a:rPr>
                  <a:t> van </a:t>
                </a:r>
                <a:r>
                  <a:rPr lang="en-US" b="1" dirty="0" err="1" smtClean="0">
                    <a:latin typeface="+mn-lt"/>
                  </a:rPr>
                  <a:t>een</a:t>
                </a:r>
                <a:r>
                  <a:rPr lang="en-US" b="1" dirty="0" smtClean="0">
                    <a:latin typeface="+mn-lt"/>
                  </a:rPr>
                  <a:t> </a:t>
                </a:r>
                <a:r>
                  <a:rPr lang="en-US" b="1" dirty="0" err="1" smtClean="0">
                    <a:latin typeface="+mn-lt"/>
                  </a:rPr>
                  <a:t>steekproefstandaardafwijking</a:t>
                </a:r>
                <a:r>
                  <a:rPr lang="en-US" b="1" dirty="0" smtClean="0">
                    <a:latin typeface="+mn-lt"/>
                  </a:rPr>
                  <a:t>!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 err="1" smtClean="0">
                    <a:latin typeface="+mn-lt"/>
                  </a:rPr>
                  <a:t>Standaardafwijking</a:t>
                </a:r>
                <a:r>
                  <a:rPr lang="en-US" dirty="0" smtClean="0">
                    <a:latin typeface="+mn-lt"/>
                  </a:rPr>
                  <a:t> </a:t>
                </a:r>
                <a:r>
                  <a:rPr lang="en-US" dirty="0" err="1" smtClean="0">
                    <a:latin typeface="+mn-lt"/>
                  </a:rPr>
                  <a:t>voor</a:t>
                </a:r>
                <a:r>
                  <a:rPr lang="en-US" dirty="0" smtClean="0">
                    <a:latin typeface="+mn-lt"/>
                  </a:rPr>
                  <a:t> </a:t>
                </a:r>
                <a:r>
                  <a:rPr lang="en-US" dirty="0" err="1" smtClean="0">
                    <a:latin typeface="+mn-lt"/>
                  </a:rPr>
                  <a:t>een</a:t>
                </a:r>
                <a:r>
                  <a:rPr lang="en-US" dirty="0" smtClean="0">
                    <a:latin typeface="+mn-lt"/>
                  </a:rPr>
                  <a:t> </a:t>
                </a:r>
                <a:r>
                  <a:rPr lang="en-US" dirty="0" err="1" smtClean="0">
                    <a:latin typeface="+mn-lt"/>
                  </a:rPr>
                  <a:t>specifieke</a:t>
                </a:r>
                <a:r>
                  <a:rPr lang="en-US" dirty="0" smtClean="0">
                    <a:latin typeface="+mn-lt"/>
                  </a:rPr>
                  <a:t> </a:t>
                </a:r>
                <a:r>
                  <a:rPr lang="en-US" dirty="0" err="1" smtClean="0">
                    <a:latin typeface="+mn-lt"/>
                  </a:rPr>
                  <a:t>steekproef</a:t>
                </a:r>
                <a:r>
                  <a:rPr lang="en-US" dirty="0" smtClean="0">
                    <a:latin typeface="+mn-lt"/>
                  </a:rPr>
                  <a:t> </a:t>
                </a:r>
                <a:r>
                  <a:rPr lang="en-US" dirty="0" err="1" smtClean="0">
                    <a:latin typeface="+mn-lt"/>
                  </a:rPr>
                  <a:t>berekenen</a:t>
                </a:r>
                <a:r>
                  <a:rPr lang="en-US" dirty="0" smtClean="0">
                    <a:latin typeface="+mn-lt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 smtClean="0">
                    <a:latin typeface="+mn-lt"/>
                  </a:rPr>
                  <a:t> </a:t>
                </a:r>
                <a:r>
                  <a:rPr lang="en-US" dirty="0" err="1" smtClean="0">
                    <a:latin typeface="+mn-lt"/>
                  </a:rPr>
                  <a:t>delen</a:t>
                </a:r>
                <a:r>
                  <a:rPr lang="en-US" dirty="0" smtClean="0">
                    <a:latin typeface="+mn-lt"/>
                  </a:rPr>
                  <a:t> door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dirty="0" smtClean="0">
                  <a:latin typeface="+mn-lt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 err="1" smtClean="0">
                    <a:latin typeface="+mn-lt"/>
                  </a:rPr>
                  <a:t>Populatiestandaardafwijking</a:t>
                </a:r>
                <a:r>
                  <a:rPr lang="en-US" dirty="0" smtClean="0">
                    <a:latin typeface="+mn-lt"/>
                  </a:rPr>
                  <a:t> </a:t>
                </a:r>
                <a:r>
                  <a:rPr lang="en-US" dirty="0" err="1" smtClean="0">
                    <a:latin typeface="+mn-lt"/>
                  </a:rPr>
                  <a:t>schatten</a:t>
                </a:r>
                <a:r>
                  <a:rPr lang="en-US" dirty="0" smtClean="0">
                    <a:latin typeface="+mn-lt"/>
                  </a:rPr>
                  <a:t> met </a:t>
                </a:r>
                <a:r>
                  <a:rPr lang="en-US" dirty="0" err="1" smtClean="0">
                    <a:latin typeface="+mn-lt"/>
                  </a:rPr>
                  <a:t>behulp</a:t>
                </a:r>
                <a:r>
                  <a:rPr lang="en-US" dirty="0" smtClean="0">
                    <a:latin typeface="+mn-lt"/>
                  </a:rPr>
                  <a:t> van </a:t>
                </a:r>
                <a:r>
                  <a:rPr lang="en-US" dirty="0" err="1" smtClean="0">
                    <a:latin typeface="+mn-lt"/>
                  </a:rPr>
                  <a:t>een</a:t>
                </a:r>
                <a:r>
                  <a:rPr lang="en-US" dirty="0" smtClean="0">
                    <a:latin typeface="+mn-lt"/>
                  </a:rPr>
                  <a:t> </a:t>
                </a:r>
                <a:r>
                  <a:rPr lang="en-US" dirty="0" err="1" smtClean="0">
                    <a:latin typeface="+mn-lt"/>
                  </a:rPr>
                  <a:t>steekproef</a:t>
                </a:r>
                <a:r>
                  <a:rPr lang="en-US" dirty="0" smtClean="0">
                    <a:latin typeface="+mn-lt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 smtClean="0">
                    <a:latin typeface="+mn-lt"/>
                  </a:rPr>
                  <a:t> </a:t>
                </a:r>
                <a:r>
                  <a:rPr lang="en-US" dirty="0" err="1" smtClean="0">
                    <a:latin typeface="+mn-lt"/>
                  </a:rPr>
                  <a:t>delen</a:t>
                </a:r>
                <a:r>
                  <a:rPr lang="en-US" dirty="0" smtClean="0">
                    <a:latin typeface="+mn-lt"/>
                  </a:rPr>
                  <a:t> door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US" dirty="0" smtClean="0">
                  <a:latin typeface="+mn-lt"/>
                </a:endParaRPr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385" y="4862146"/>
                <a:ext cx="10964008" cy="1107996"/>
              </a:xfrm>
              <a:prstGeom prst="rect">
                <a:avLst/>
              </a:prstGeom>
              <a:blipFill>
                <a:blip r:embed="rId3"/>
                <a:stretch>
                  <a:fillRect l="-723" t="-3867" b="-10497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53898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916" y="1265239"/>
            <a:ext cx="11042651" cy="800219"/>
          </a:xfrm>
        </p:spPr>
        <p:txBody>
          <a:bodyPr/>
          <a:lstStyle/>
          <a:p>
            <a:r>
              <a:rPr lang="nl-NL" b="1" dirty="0" smtClean="0"/>
              <a:t>Wat is de standaardafwijking in de oefeningstijd (min) voor deze 10 militairen? </a:t>
            </a:r>
            <a:endParaRPr lang="nl-NL" b="1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9932844"/>
              </p:ext>
            </p:extLst>
          </p:nvPr>
        </p:nvGraphicFramePr>
        <p:xfrm>
          <a:off x="970384" y="1772814"/>
          <a:ext cx="9965093" cy="427342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80393">
                  <a:extLst>
                    <a:ext uri="{9D8B030D-6E8A-4147-A177-3AD203B41FA5}">
                      <a16:colId xmlns:a16="http://schemas.microsoft.com/office/drawing/2014/main" val="4262277645"/>
                    </a:ext>
                  </a:extLst>
                </a:gridCol>
                <a:gridCol w="1291157">
                  <a:extLst>
                    <a:ext uri="{9D8B030D-6E8A-4147-A177-3AD203B41FA5}">
                      <a16:colId xmlns:a16="http://schemas.microsoft.com/office/drawing/2014/main" val="1032139832"/>
                    </a:ext>
                  </a:extLst>
                </a:gridCol>
                <a:gridCol w="1091090">
                  <a:extLst>
                    <a:ext uri="{9D8B030D-6E8A-4147-A177-3AD203B41FA5}">
                      <a16:colId xmlns:a16="http://schemas.microsoft.com/office/drawing/2014/main" val="2591129049"/>
                    </a:ext>
                  </a:extLst>
                </a:gridCol>
                <a:gridCol w="2027964">
                  <a:extLst>
                    <a:ext uri="{9D8B030D-6E8A-4147-A177-3AD203B41FA5}">
                      <a16:colId xmlns:a16="http://schemas.microsoft.com/office/drawing/2014/main" val="594820455"/>
                    </a:ext>
                  </a:extLst>
                </a:gridCol>
                <a:gridCol w="1611972">
                  <a:extLst>
                    <a:ext uri="{9D8B030D-6E8A-4147-A177-3AD203B41FA5}">
                      <a16:colId xmlns:a16="http://schemas.microsoft.com/office/drawing/2014/main" val="2083302565"/>
                    </a:ext>
                  </a:extLst>
                </a:gridCol>
                <a:gridCol w="1530260">
                  <a:extLst>
                    <a:ext uri="{9D8B030D-6E8A-4147-A177-3AD203B41FA5}">
                      <a16:colId xmlns:a16="http://schemas.microsoft.com/office/drawing/2014/main" val="1526232512"/>
                    </a:ext>
                  </a:extLst>
                </a:gridCol>
                <a:gridCol w="1332257">
                  <a:extLst>
                    <a:ext uri="{9D8B030D-6E8A-4147-A177-3AD203B41FA5}">
                      <a16:colId xmlns:a16="http://schemas.microsoft.com/office/drawing/2014/main" val="2033143108"/>
                    </a:ext>
                  </a:extLst>
                </a:gridCol>
              </a:tblGrid>
              <a:tr h="703221">
                <a:tc>
                  <a:txBody>
                    <a:bodyPr/>
                    <a:lstStyle/>
                    <a:p>
                      <a:pPr algn="ctr" fontAlgn="ctr"/>
                      <a:r>
                        <a:rPr lang="nl-NL" sz="2000" b="1" u="none" strike="noStrike" dirty="0" smtClean="0">
                          <a:effectLst/>
                        </a:rPr>
                        <a:t>ID</a:t>
                      </a:r>
                      <a:endParaRPr lang="nl-NL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2000" b="1" u="none" strike="noStrike" dirty="0">
                          <a:effectLst/>
                        </a:rPr>
                        <a:t>Rang</a:t>
                      </a:r>
                      <a:endParaRPr lang="nl-NL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2000" b="1" u="none" strike="noStrike" dirty="0">
                          <a:effectLst/>
                        </a:rPr>
                        <a:t>Eenheid</a:t>
                      </a:r>
                      <a:endParaRPr lang="nl-NL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2000" b="1" u="none" strike="noStrike" dirty="0">
                          <a:effectLst/>
                        </a:rPr>
                        <a:t>Oefeningstijd (min)</a:t>
                      </a:r>
                      <a:endParaRPr lang="nl-NL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2000" b="1" u="none" strike="noStrike" dirty="0">
                          <a:effectLst/>
                        </a:rPr>
                        <a:t>Schietscore (%)</a:t>
                      </a:r>
                      <a:endParaRPr lang="nl-NL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2000" b="1" u="none" strike="noStrike" dirty="0">
                          <a:effectLst/>
                        </a:rPr>
                        <a:t>Aantal missies</a:t>
                      </a:r>
                      <a:endParaRPr lang="nl-NL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2000" b="1" u="none" strike="noStrike" dirty="0">
                          <a:effectLst/>
                        </a:rPr>
                        <a:t>Geslacht</a:t>
                      </a:r>
                      <a:endParaRPr lang="nl-NL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87414716"/>
                  </a:ext>
                </a:extLst>
              </a:tr>
              <a:tr h="35702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nl-NL" sz="2000" u="none" strike="noStrike" dirty="0">
                          <a:effectLst/>
                        </a:rPr>
                        <a:t>1</a:t>
                      </a:r>
                      <a:endParaRPr lang="nl-NL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nl-NL" sz="2000" u="none" strike="noStrike" dirty="0">
                          <a:effectLst/>
                        </a:rPr>
                        <a:t>Sergeant</a:t>
                      </a:r>
                      <a:endParaRPr lang="nl-NL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nl-NL" sz="2000" u="none" strike="noStrike">
                          <a:effectLst/>
                        </a:rPr>
                        <a:t>Bravo</a:t>
                      </a:r>
                      <a:endParaRPr lang="nl-NL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nl-NL" sz="2000" u="none" strike="noStrike" dirty="0">
                          <a:effectLst/>
                        </a:rPr>
                        <a:t>45</a:t>
                      </a:r>
                      <a:endParaRPr lang="nl-NL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nl-NL" sz="2000" u="none" strike="noStrike" dirty="0">
                          <a:effectLst/>
                        </a:rPr>
                        <a:t>85</a:t>
                      </a:r>
                      <a:endParaRPr lang="nl-NL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nl-NL" sz="2000" u="none" strike="noStrike" dirty="0">
                          <a:effectLst/>
                        </a:rPr>
                        <a:t>12</a:t>
                      </a:r>
                      <a:endParaRPr lang="nl-NL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nl-NL" sz="2000" u="none" strike="noStrike">
                          <a:effectLst/>
                        </a:rPr>
                        <a:t>Man</a:t>
                      </a:r>
                      <a:endParaRPr lang="nl-NL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98722913"/>
                  </a:ext>
                </a:extLst>
              </a:tr>
              <a:tr h="35702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nl-NL" sz="2000" u="none" strike="noStrike">
                          <a:effectLst/>
                        </a:rPr>
                        <a:t>2</a:t>
                      </a:r>
                      <a:endParaRPr lang="nl-NL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nl-NL" sz="2000" u="none" strike="noStrike" dirty="0">
                          <a:effectLst/>
                        </a:rPr>
                        <a:t>Korporaal</a:t>
                      </a:r>
                      <a:endParaRPr lang="nl-NL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nl-NL" sz="2000" u="none" strike="noStrike" dirty="0" err="1">
                          <a:effectLst/>
                        </a:rPr>
                        <a:t>Alpha</a:t>
                      </a:r>
                      <a:endParaRPr lang="nl-NL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nl-NL" sz="2000" u="none" strike="noStrike" dirty="0">
                          <a:effectLst/>
                        </a:rPr>
                        <a:t>60</a:t>
                      </a:r>
                      <a:endParaRPr lang="nl-NL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nl-NL" sz="2000" u="none" strike="noStrike">
                          <a:effectLst/>
                        </a:rPr>
                        <a:t>92</a:t>
                      </a:r>
                      <a:endParaRPr lang="nl-NL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nl-NL" sz="2000" u="none" strike="noStrike" dirty="0">
                          <a:effectLst/>
                        </a:rPr>
                        <a:t>8</a:t>
                      </a:r>
                      <a:endParaRPr lang="nl-NL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nl-NL" sz="2000" u="none" strike="noStrike">
                          <a:effectLst/>
                        </a:rPr>
                        <a:t>Vrouw</a:t>
                      </a:r>
                      <a:endParaRPr lang="nl-NL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00006624"/>
                  </a:ext>
                </a:extLst>
              </a:tr>
              <a:tr h="35702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nl-NL" sz="2000" u="none" strike="noStrike">
                          <a:effectLst/>
                        </a:rPr>
                        <a:t>3</a:t>
                      </a:r>
                      <a:endParaRPr lang="nl-NL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nl-NL" sz="2000" u="none" strike="noStrike" dirty="0">
                          <a:effectLst/>
                        </a:rPr>
                        <a:t>Luitenant</a:t>
                      </a:r>
                      <a:endParaRPr lang="nl-NL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nl-NL" sz="2000" u="none" strike="noStrike">
                          <a:effectLst/>
                        </a:rPr>
                        <a:t>Charlie</a:t>
                      </a:r>
                      <a:endParaRPr lang="nl-NL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nl-NL" sz="2000" u="none" strike="noStrike" dirty="0">
                          <a:effectLst/>
                        </a:rPr>
                        <a:t>55</a:t>
                      </a:r>
                      <a:endParaRPr lang="nl-NL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nl-NL" sz="2000" u="none" strike="noStrike">
                          <a:effectLst/>
                        </a:rPr>
                        <a:t>78</a:t>
                      </a:r>
                      <a:endParaRPr lang="nl-NL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nl-NL" sz="2000" u="none" strike="noStrike">
                          <a:effectLst/>
                        </a:rPr>
                        <a:t>15</a:t>
                      </a:r>
                      <a:endParaRPr lang="nl-NL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nl-NL" sz="2000" u="none" strike="noStrike">
                          <a:effectLst/>
                        </a:rPr>
                        <a:t>Man</a:t>
                      </a:r>
                      <a:endParaRPr lang="nl-NL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34532485"/>
                  </a:ext>
                </a:extLst>
              </a:tr>
              <a:tr h="35702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nl-NL" sz="2000" u="none" strike="noStrike">
                          <a:effectLst/>
                        </a:rPr>
                        <a:t>4</a:t>
                      </a:r>
                      <a:endParaRPr lang="nl-NL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nl-NL" sz="2000" u="none" strike="noStrike" dirty="0">
                          <a:effectLst/>
                        </a:rPr>
                        <a:t>Majoor</a:t>
                      </a:r>
                      <a:endParaRPr lang="nl-NL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nl-NL" sz="2000" u="none" strike="noStrike" dirty="0">
                          <a:effectLst/>
                        </a:rPr>
                        <a:t>Bravo</a:t>
                      </a:r>
                      <a:endParaRPr lang="nl-NL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nl-NL" sz="2000" u="none" strike="noStrike" dirty="0">
                          <a:effectLst/>
                        </a:rPr>
                        <a:t>70</a:t>
                      </a:r>
                      <a:endParaRPr lang="nl-NL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nl-NL" sz="2000" u="none" strike="noStrike" dirty="0">
                          <a:effectLst/>
                        </a:rPr>
                        <a:t>88</a:t>
                      </a:r>
                      <a:endParaRPr lang="nl-NL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nl-NL" sz="2000" u="none" strike="noStrike" dirty="0">
                          <a:effectLst/>
                        </a:rPr>
                        <a:t>20</a:t>
                      </a:r>
                      <a:endParaRPr lang="nl-NL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nl-NL" sz="2000" u="none" strike="noStrike">
                          <a:effectLst/>
                        </a:rPr>
                        <a:t>Man</a:t>
                      </a:r>
                      <a:endParaRPr lang="nl-NL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74839560"/>
                  </a:ext>
                </a:extLst>
              </a:tr>
              <a:tr h="35702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nl-NL" sz="2000" u="none" strike="noStrike">
                          <a:effectLst/>
                        </a:rPr>
                        <a:t>5</a:t>
                      </a:r>
                      <a:endParaRPr lang="nl-NL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nl-NL" sz="2000" u="none" strike="noStrike" dirty="0">
                          <a:effectLst/>
                        </a:rPr>
                        <a:t>Soldaat</a:t>
                      </a:r>
                      <a:endParaRPr lang="nl-NL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nl-NL" sz="2000" u="none" strike="noStrike">
                          <a:effectLst/>
                        </a:rPr>
                        <a:t>Alpha</a:t>
                      </a:r>
                      <a:endParaRPr lang="nl-NL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nl-NL" sz="2000" u="none" strike="noStrike" dirty="0">
                          <a:effectLst/>
                        </a:rPr>
                        <a:t>30</a:t>
                      </a:r>
                      <a:endParaRPr lang="nl-NL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nl-NL" sz="2000" u="none" strike="noStrike" dirty="0">
                          <a:effectLst/>
                        </a:rPr>
                        <a:t>65</a:t>
                      </a:r>
                      <a:endParaRPr lang="nl-NL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nl-NL" sz="2000" u="none" strike="noStrike">
                          <a:effectLst/>
                        </a:rPr>
                        <a:t>5</a:t>
                      </a:r>
                      <a:endParaRPr lang="nl-NL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nl-NL" sz="2000" u="none" strike="noStrike">
                          <a:effectLst/>
                        </a:rPr>
                        <a:t>Vrouw</a:t>
                      </a:r>
                      <a:endParaRPr lang="nl-NL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10672451"/>
                  </a:ext>
                </a:extLst>
              </a:tr>
              <a:tr h="35702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nl-NL" sz="2000" u="none" strike="noStrike">
                          <a:effectLst/>
                        </a:rPr>
                        <a:t>6</a:t>
                      </a:r>
                      <a:endParaRPr lang="nl-NL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nl-NL" sz="2000" u="none" strike="noStrike" dirty="0">
                          <a:effectLst/>
                        </a:rPr>
                        <a:t>Kapitein</a:t>
                      </a:r>
                      <a:endParaRPr lang="nl-NL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nl-NL" sz="2000" u="none" strike="noStrike">
                          <a:effectLst/>
                        </a:rPr>
                        <a:t>Charlie</a:t>
                      </a:r>
                      <a:endParaRPr lang="nl-NL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nl-NL" sz="2000" u="none" strike="noStrike" dirty="0">
                          <a:effectLst/>
                        </a:rPr>
                        <a:t>50</a:t>
                      </a:r>
                      <a:endParaRPr lang="nl-NL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nl-NL" sz="2000" u="none" strike="noStrike" dirty="0">
                          <a:effectLst/>
                        </a:rPr>
                        <a:t>80</a:t>
                      </a:r>
                      <a:endParaRPr lang="nl-NL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nl-NL" sz="2000" u="none" strike="noStrike" dirty="0">
                          <a:effectLst/>
                        </a:rPr>
                        <a:t>10</a:t>
                      </a:r>
                      <a:endParaRPr lang="nl-NL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nl-NL" sz="2000" u="none" strike="noStrike">
                          <a:effectLst/>
                        </a:rPr>
                        <a:t>Vrouw</a:t>
                      </a:r>
                      <a:endParaRPr lang="nl-NL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71958826"/>
                  </a:ext>
                </a:extLst>
              </a:tr>
              <a:tr h="35702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nl-NL" sz="2000" u="none" strike="noStrike">
                          <a:effectLst/>
                        </a:rPr>
                        <a:t>7</a:t>
                      </a:r>
                      <a:endParaRPr lang="nl-NL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nl-NL" sz="2000" u="none" strike="noStrike" dirty="0">
                          <a:effectLst/>
                        </a:rPr>
                        <a:t>Sergeant</a:t>
                      </a:r>
                      <a:endParaRPr lang="nl-NL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nl-NL" sz="2000" u="none" strike="noStrike">
                          <a:effectLst/>
                        </a:rPr>
                        <a:t>Bravo</a:t>
                      </a:r>
                      <a:endParaRPr lang="nl-NL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nl-NL" sz="2000" u="none" strike="noStrike" dirty="0">
                          <a:effectLst/>
                        </a:rPr>
                        <a:t>65</a:t>
                      </a:r>
                      <a:endParaRPr lang="nl-NL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nl-NL" sz="2000" u="none" strike="noStrike" dirty="0">
                          <a:effectLst/>
                        </a:rPr>
                        <a:t>90</a:t>
                      </a:r>
                      <a:endParaRPr lang="nl-NL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nl-NL" sz="2000" u="none" strike="noStrike" dirty="0">
                          <a:effectLst/>
                        </a:rPr>
                        <a:t>18</a:t>
                      </a:r>
                      <a:endParaRPr lang="nl-NL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nl-NL" sz="2000" u="none" strike="noStrike" dirty="0">
                          <a:effectLst/>
                        </a:rPr>
                        <a:t>Man</a:t>
                      </a:r>
                      <a:endParaRPr lang="nl-NL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84814158"/>
                  </a:ext>
                </a:extLst>
              </a:tr>
              <a:tr h="35702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nl-NL" sz="2000" u="none" strike="noStrike">
                          <a:effectLst/>
                        </a:rPr>
                        <a:t>8</a:t>
                      </a:r>
                      <a:endParaRPr lang="nl-NL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2000" u="none" strike="noStrike" dirty="0" smtClean="0">
                          <a:effectLst/>
                        </a:rPr>
                        <a:t>Soldaat</a:t>
                      </a:r>
                      <a:endParaRPr lang="nl-NL" sz="2000" b="0" i="0" u="none" strike="noStrike" dirty="0" smtClean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nl-NL" sz="2000" u="none" strike="noStrike">
                          <a:effectLst/>
                        </a:rPr>
                        <a:t>Alpha</a:t>
                      </a:r>
                      <a:endParaRPr lang="nl-NL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nl-NL" sz="2000" u="none" strike="noStrike" dirty="0">
                          <a:effectLst/>
                        </a:rPr>
                        <a:t>40</a:t>
                      </a:r>
                      <a:endParaRPr lang="nl-NL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nl-NL" sz="2000" u="none" strike="noStrike" dirty="0">
                          <a:effectLst/>
                        </a:rPr>
                        <a:t>72</a:t>
                      </a:r>
                      <a:endParaRPr lang="nl-NL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nl-NL" sz="2000" u="none" strike="noStrike" dirty="0">
                          <a:effectLst/>
                        </a:rPr>
                        <a:t>6</a:t>
                      </a:r>
                      <a:endParaRPr lang="nl-NL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nl-NL" sz="2000" u="none" strike="noStrike" dirty="0">
                          <a:effectLst/>
                        </a:rPr>
                        <a:t>Man</a:t>
                      </a:r>
                      <a:endParaRPr lang="nl-NL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78627946"/>
                  </a:ext>
                </a:extLst>
              </a:tr>
              <a:tr h="35702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nl-NL" sz="2000" u="none" strike="noStrike">
                          <a:effectLst/>
                        </a:rPr>
                        <a:t>9</a:t>
                      </a:r>
                      <a:endParaRPr lang="nl-NL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nl-NL" sz="2000" u="none" strike="noStrike" dirty="0">
                          <a:effectLst/>
                        </a:rPr>
                        <a:t>Soldaat</a:t>
                      </a:r>
                      <a:endParaRPr lang="nl-NL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nl-NL" sz="2000" u="none" strike="noStrike">
                          <a:effectLst/>
                        </a:rPr>
                        <a:t>Charlie</a:t>
                      </a:r>
                      <a:endParaRPr lang="nl-NL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nl-NL" sz="2000" u="none" strike="noStrike" dirty="0">
                          <a:effectLst/>
                        </a:rPr>
                        <a:t>35</a:t>
                      </a:r>
                      <a:endParaRPr lang="nl-NL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nl-NL" sz="2000" u="none" strike="noStrike" dirty="0">
                          <a:effectLst/>
                        </a:rPr>
                        <a:t>70</a:t>
                      </a:r>
                      <a:endParaRPr lang="nl-NL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nl-NL" sz="2000" u="none" strike="noStrike" dirty="0">
                          <a:effectLst/>
                        </a:rPr>
                        <a:t>4</a:t>
                      </a:r>
                      <a:endParaRPr lang="nl-NL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nl-NL" sz="2000" u="none" strike="noStrike" dirty="0">
                          <a:effectLst/>
                        </a:rPr>
                        <a:t>Man</a:t>
                      </a:r>
                      <a:endParaRPr lang="nl-NL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93996452"/>
                  </a:ext>
                </a:extLst>
              </a:tr>
              <a:tr h="35702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nl-NL" sz="2000" u="none" strike="noStrike">
                          <a:effectLst/>
                        </a:rPr>
                        <a:t>10</a:t>
                      </a:r>
                      <a:endParaRPr lang="nl-NL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nl-NL" sz="2000" u="none" strike="noStrike" dirty="0">
                          <a:effectLst/>
                        </a:rPr>
                        <a:t>Kapitein</a:t>
                      </a:r>
                      <a:endParaRPr lang="nl-NL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nl-NL" sz="2000" u="none" strike="noStrike">
                          <a:effectLst/>
                        </a:rPr>
                        <a:t>Bravo</a:t>
                      </a:r>
                      <a:endParaRPr lang="nl-NL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nl-NL" sz="2000" u="none" strike="noStrike" dirty="0">
                          <a:effectLst/>
                        </a:rPr>
                        <a:t>75</a:t>
                      </a:r>
                      <a:endParaRPr lang="nl-NL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nl-NL" sz="2000" u="none" strike="noStrike" dirty="0">
                          <a:effectLst/>
                        </a:rPr>
                        <a:t>95</a:t>
                      </a:r>
                      <a:endParaRPr lang="nl-NL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nl-NL" sz="2000" u="none" strike="noStrike" dirty="0">
                          <a:effectLst/>
                        </a:rPr>
                        <a:t>25</a:t>
                      </a:r>
                      <a:endParaRPr lang="nl-NL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nl-NL" sz="2000" u="none" strike="noStrike" dirty="0">
                          <a:effectLst/>
                        </a:rPr>
                        <a:t>Vrouw</a:t>
                      </a:r>
                      <a:endParaRPr lang="nl-NL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43335939"/>
                  </a:ext>
                </a:extLst>
              </a:tr>
            </a:tbl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01C71-7AD0-46EA-9617-3A2C10976AF3}" type="datetime4">
              <a:rPr lang="nl-NL" smtClean="0"/>
              <a:t>29 april 2025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12965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b="1" dirty="0" smtClean="0"/>
              <a:t>Samenvatting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 dirty="0" smtClean="0"/>
          </a:p>
          <a:p>
            <a:endParaRPr lang="nl-NL" dirty="0"/>
          </a:p>
        </p:txBody>
      </p:sp>
      <p:sp>
        <p:nvSpPr>
          <p:cNvPr id="5" name="Rectangle 4"/>
          <p:cNvSpPr/>
          <p:nvPr/>
        </p:nvSpPr>
        <p:spPr>
          <a:xfrm>
            <a:off x="886691" y="1773238"/>
            <a:ext cx="9637222" cy="44935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>
                <a:latin typeface="RijksoverheidSansText" panose="020B0503040202060203" pitchFamily="34" charset="0"/>
              </a:rPr>
              <a:t>Belang</a:t>
            </a:r>
            <a:r>
              <a:rPr lang="en-US" dirty="0">
                <a:latin typeface="RijksoverheidSansText" panose="020B0503040202060203" pitchFamily="34" charset="0"/>
              </a:rPr>
              <a:t> van </a:t>
            </a:r>
            <a:r>
              <a:rPr lang="en-US" dirty="0" err="1">
                <a:latin typeface="RijksoverheidSansText" panose="020B0503040202060203" pitchFamily="34" charset="0"/>
              </a:rPr>
              <a:t>statistiek</a:t>
            </a:r>
            <a:endParaRPr lang="en-US" dirty="0">
              <a:latin typeface="RijksoverheidSansText" panose="020B050304020206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latin typeface="RijksoverheidSansText" panose="020B050304020206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 smtClean="0">
              <a:latin typeface="RijksoverheidSansText" panose="020B050304020206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>
                <a:latin typeface="RijksoverheidSansText" panose="020B0503040202060203" pitchFamily="34" charset="0"/>
              </a:rPr>
              <a:t>Type </a:t>
            </a:r>
            <a:r>
              <a:rPr lang="en-US" dirty="0" err="1">
                <a:latin typeface="RijksoverheidSansText" panose="020B0503040202060203" pitchFamily="34" charset="0"/>
              </a:rPr>
              <a:t>variabelen</a:t>
            </a:r>
            <a:endParaRPr lang="en-US" dirty="0">
              <a:latin typeface="RijksoverheidSansText" panose="020B0503040202060203" pitchFamily="34" charset="0"/>
            </a:endParaRPr>
          </a:p>
          <a:p>
            <a:endParaRPr lang="en-US" dirty="0">
              <a:latin typeface="RijksoverheidSansText" panose="020B050304020206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 smtClean="0">
              <a:latin typeface="RijksoverheidSansText" panose="020B050304020206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 smtClean="0">
                <a:latin typeface="RijksoverheidSansText" panose="020B0503040202060203" pitchFamily="34" charset="0"/>
              </a:rPr>
              <a:t>Meetniveaus</a:t>
            </a:r>
            <a:endParaRPr lang="en-US" dirty="0">
              <a:latin typeface="RijksoverheidSansText" panose="020B050304020206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latin typeface="RijksoverheidSansText" panose="020B050304020206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 smtClean="0">
              <a:latin typeface="RijksoverheidSansText" panose="020B050304020206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 smtClean="0">
                <a:latin typeface="RijksoverheidSansText" panose="020B0503040202060203" pitchFamily="34" charset="0"/>
              </a:rPr>
              <a:t>Maten</a:t>
            </a:r>
            <a:r>
              <a:rPr lang="en-US" dirty="0" smtClean="0">
                <a:latin typeface="RijksoverheidSansText" panose="020B0503040202060203" pitchFamily="34" charset="0"/>
              </a:rPr>
              <a:t> </a:t>
            </a:r>
            <a:r>
              <a:rPr lang="en-US" dirty="0" err="1">
                <a:latin typeface="RijksoverheidSansText" panose="020B0503040202060203" pitchFamily="34" charset="0"/>
              </a:rPr>
              <a:t>voor</a:t>
            </a:r>
            <a:r>
              <a:rPr lang="en-US" dirty="0">
                <a:latin typeface="RijksoverheidSansText" panose="020B0503040202060203" pitchFamily="34" charset="0"/>
              </a:rPr>
              <a:t> </a:t>
            </a:r>
            <a:r>
              <a:rPr lang="en-US" dirty="0" err="1">
                <a:latin typeface="RijksoverheidSansText" panose="020B0503040202060203" pitchFamily="34" charset="0"/>
              </a:rPr>
              <a:t>ligging</a:t>
            </a:r>
            <a:r>
              <a:rPr lang="en-US" dirty="0">
                <a:latin typeface="RijksoverheidSansText" panose="020B0503040202060203" pitchFamily="34" charset="0"/>
              </a:rPr>
              <a:t> </a:t>
            </a:r>
            <a:r>
              <a:rPr lang="en-US" dirty="0" err="1">
                <a:latin typeface="RijksoverheidSansText" panose="020B0503040202060203" pitchFamily="34" charset="0"/>
              </a:rPr>
              <a:t>en</a:t>
            </a:r>
            <a:r>
              <a:rPr lang="en-US" dirty="0">
                <a:latin typeface="RijksoverheidSansText" panose="020B0503040202060203" pitchFamily="34" charset="0"/>
              </a:rPr>
              <a:t> </a:t>
            </a:r>
            <a:r>
              <a:rPr lang="en-US" dirty="0" err="1" smtClean="0">
                <a:latin typeface="RijksoverheidSansText" panose="020B0503040202060203" pitchFamily="34" charset="0"/>
              </a:rPr>
              <a:t>spreiding</a:t>
            </a:r>
            <a:endParaRPr lang="en-US" dirty="0" smtClean="0">
              <a:latin typeface="RijksoverheidSansText" panose="020B050304020206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latin typeface="RijksoverheidSansText" panose="020B050304020206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 smtClean="0">
              <a:latin typeface="RijksoverheidSansText" panose="020B0503040202060203" pitchFamily="34" charset="0"/>
            </a:endParaRPr>
          </a:p>
          <a:p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A989B-F6BE-49EC-A4AC-18264A1A621B}" type="datetime4">
              <a:rPr lang="nl-NL" smtClean="0"/>
              <a:t>29 april 2025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74556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b="1" dirty="0" smtClean="0"/>
              <a:t>Volgende keer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r>
              <a:rPr lang="en-US" b="1" dirty="0" err="1" smtClean="0"/>
              <a:t>Huiswerk</a:t>
            </a:r>
            <a:r>
              <a:rPr lang="en-US" b="1" dirty="0" smtClean="0"/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 smtClean="0"/>
              <a:t>Lezen</a:t>
            </a:r>
            <a:r>
              <a:rPr lang="en-US" dirty="0" smtClean="0"/>
              <a:t> van A. Buijs: </a:t>
            </a:r>
            <a:r>
              <a:rPr lang="en-US" dirty="0" err="1" smtClean="0"/>
              <a:t>hoofdstuk</a:t>
            </a:r>
            <a:r>
              <a:rPr lang="en-US" dirty="0" smtClean="0"/>
              <a:t> 1.1 (</a:t>
            </a:r>
            <a:r>
              <a:rPr lang="en-US" dirty="0" err="1" smtClean="0"/>
              <a:t>blz</a:t>
            </a:r>
            <a:r>
              <a:rPr lang="en-US" dirty="0" smtClean="0"/>
              <a:t>. 13-20), 2.1 (</a:t>
            </a:r>
            <a:r>
              <a:rPr lang="en-US" dirty="0" err="1" smtClean="0"/>
              <a:t>blz</a:t>
            </a:r>
            <a:r>
              <a:rPr lang="en-US" dirty="0" smtClean="0"/>
              <a:t>. 65-70), 2.3 (</a:t>
            </a:r>
            <a:r>
              <a:rPr lang="en-US" dirty="0" err="1" smtClean="0"/>
              <a:t>blz</a:t>
            </a:r>
            <a:r>
              <a:rPr lang="en-US" dirty="0" smtClean="0"/>
              <a:t>. 74-76)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 smtClean="0"/>
              <a:t>Opdrachten</a:t>
            </a:r>
            <a:r>
              <a:rPr lang="en-US" dirty="0" smtClean="0"/>
              <a:t>: </a:t>
            </a:r>
          </a:p>
          <a:p>
            <a:pPr marL="717550" lvl="1" indent="-342900">
              <a:buFont typeface="Arial" panose="020B0604020202020204" pitchFamily="34" charset="0"/>
              <a:buChar char="•"/>
            </a:pPr>
            <a:r>
              <a:rPr lang="en-US" dirty="0" err="1" smtClean="0"/>
              <a:t>Hoofdstuk</a:t>
            </a:r>
            <a:r>
              <a:rPr lang="en-US" dirty="0" smtClean="0"/>
              <a:t> 1: m1-m5, 1.3, 1.4</a:t>
            </a:r>
          </a:p>
          <a:p>
            <a:pPr marL="717550" lvl="1" indent="-342900">
              <a:buFont typeface="Arial" panose="020B0604020202020204" pitchFamily="34" charset="0"/>
              <a:buChar char="•"/>
            </a:pPr>
            <a:r>
              <a:rPr lang="en-US" dirty="0" err="1" smtClean="0"/>
              <a:t>Hoofdstuk</a:t>
            </a:r>
            <a:r>
              <a:rPr lang="en-US" dirty="0" smtClean="0"/>
              <a:t> 2: m1-m6, 2.9, 2.10</a:t>
            </a:r>
          </a:p>
        </p:txBody>
      </p:sp>
      <p:sp>
        <p:nvSpPr>
          <p:cNvPr id="5" name="Rectangle 4"/>
          <p:cNvSpPr/>
          <p:nvPr/>
        </p:nvSpPr>
        <p:spPr>
          <a:xfrm>
            <a:off x="886691" y="1773238"/>
            <a:ext cx="963722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dirty="0" smtClean="0">
              <a:latin typeface="RijksoverheidSansText" panose="020B050304020206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 smtClean="0">
                <a:latin typeface="RijksoverheidSansText" panose="020B0503040202060203" pitchFamily="34" charset="0"/>
              </a:rPr>
              <a:t>Datavisualisatie</a:t>
            </a:r>
            <a:endParaRPr lang="en-US" sz="2400" dirty="0">
              <a:latin typeface="RijksoverheidSansText" panose="020B050304020206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 smtClean="0">
              <a:latin typeface="RijksoverheidSansText" panose="020B0503040202060203" pitchFamily="34" charset="0"/>
            </a:endParaRPr>
          </a:p>
          <a:p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A989B-F6BE-49EC-A4AC-18264A1A621B}" type="datetime4">
              <a:rPr lang="nl-NL" smtClean="0"/>
              <a:t>29 april 2025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82222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/>
              <a:t>Structuur</a:t>
            </a:r>
            <a:r>
              <a:rPr lang="en-US" b="1" dirty="0" smtClean="0"/>
              <a:t> van het </a:t>
            </a:r>
            <a:r>
              <a:rPr lang="en-US" b="1" dirty="0" err="1" smtClean="0"/>
              <a:t>vak</a:t>
            </a:r>
            <a:endParaRPr lang="nl-NL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12800" y="1773238"/>
                <a:ext cx="10608408" cy="4246562"/>
              </a:xfrm>
            </p:spPr>
            <p:txBody>
              <a:bodyPr/>
              <a:lstStyle/>
              <a:p>
                <a:r>
                  <a:rPr lang="en-US" sz="2400" dirty="0" smtClean="0"/>
                  <a:t>Het </a:t>
                </a:r>
                <a:r>
                  <a:rPr lang="en-US" sz="2400" dirty="0" err="1" smtClean="0"/>
                  <a:t>vak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Statistiek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loopt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voor</a:t>
                </a:r>
                <a:r>
                  <a:rPr lang="en-US" sz="2400" dirty="0" smtClean="0"/>
                  <a:t> 14 </a:t>
                </a:r>
                <a:r>
                  <a:rPr lang="en-US" sz="2400" dirty="0" err="1" smtClean="0"/>
                  <a:t>weken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en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bestaat</a:t>
                </a:r>
                <a:r>
                  <a:rPr lang="en-US" sz="2400" dirty="0" smtClean="0"/>
                  <a:t> uit 2 </a:t>
                </a:r>
                <a:r>
                  <a:rPr lang="en-US" sz="2400" dirty="0" err="1" smtClean="0"/>
                  <a:t>delen</a:t>
                </a:r>
                <a:r>
                  <a:rPr lang="en-US" sz="2400" dirty="0" smtClean="0"/>
                  <a:t>:</a:t>
                </a:r>
              </a:p>
              <a:p>
                <a:endParaRPr lang="en-US" sz="2400" dirty="0" smtClean="0"/>
              </a:p>
              <a:p>
                <a:r>
                  <a:rPr lang="en-US" sz="2400" b="1" dirty="0" err="1" smtClean="0"/>
                  <a:t>Deel</a:t>
                </a:r>
                <a:r>
                  <a:rPr lang="en-US" sz="2400" b="1" dirty="0" smtClean="0"/>
                  <a:t> 1 (</a:t>
                </a:r>
                <a:r>
                  <a:rPr lang="en-US" sz="2400" b="1" dirty="0" err="1"/>
                  <a:t>B</a:t>
                </a:r>
                <a:r>
                  <a:rPr lang="en-US" sz="2400" b="1" dirty="0" err="1" smtClean="0"/>
                  <a:t>eschrijvende</a:t>
                </a:r>
                <a:r>
                  <a:rPr lang="en-US" sz="2400" b="1" dirty="0" smtClean="0"/>
                  <a:t> </a:t>
                </a:r>
                <a:r>
                  <a:rPr lang="en-US" sz="2400" b="1" dirty="0" err="1" smtClean="0"/>
                  <a:t>statistiek</a:t>
                </a:r>
                <a:r>
                  <a:rPr lang="en-US" sz="2400" b="1" dirty="0" smtClean="0"/>
                  <a:t> / </a:t>
                </a:r>
                <a:r>
                  <a:rPr lang="en-US" sz="2400" b="1" dirty="0" err="1" smtClean="0"/>
                  <a:t>kansrekening</a:t>
                </a:r>
                <a:r>
                  <a:rPr lang="en-US" sz="2400" b="1" dirty="0" smtClean="0"/>
                  <a:t>):</a:t>
                </a:r>
                <a:r>
                  <a:rPr lang="en-US" sz="2400" dirty="0" smtClean="0"/>
                  <a:t> 12 </a:t>
                </a:r>
                <a:r>
                  <a:rPr lang="en-US" sz="2400" dirty="0" err="1" smtClean="0"/>
                  <a:t>hoor</a:t>
                </a:r>
                <a:r>
                  <a:rPr lang="en-US" sz="2400" dirty="0" smtClean="0"/>
                  <a:t>-/</a:t>
                </a:r>
                <a:r>
                  <a:rPr lang="en-US" sz="2400" dirty="0" err="1" smtClean="0"/>
                  <a:t>werkcolleges</a:t>
                </a:r>
                <a:r>
                  <a:rPr lang="en-US" sz="2400" dirty="0" smtClean="0"/>
                  <a:t> (week 1 – 6)</a:t>
                </a:r>
              </a:p>
              <a:p>
                <a:endParaRPr lang="en-US" sz="2400" dirty="0" smtClean="0"/>
              </a:p>
              <a:p>
                <a:r>
                  <a:rPr lang="en-US" sz="2400" b="1" dirty="0" err="1" smtClean="0"/>
                  <a:t>Deel</a:t>
                </a:r>
                <a:r>
                  <a:rPr lang="en-US" sz="2400" b="1" dirty="0" smtClean="0"/>
                  <a:t> 2 (</a:t>
                </a:r>
                <a:r>
                  <a:rPr lang="en-US" sz="2400" b="1" dirty="0" err="1" smtClean="0"/>
                  <a:t>Voorspellende</a:t>
                </a:r>
                <a:r>
                  <a:rPr lang="en-US" sz="2400" b="1" dirty="0" smtClean="0"/>
                  <a:t> </a:t>
                </a:r>
                <a:r>
                  <a:rPr lang="en-US" sz="2400" b="1" dirty="0" err="1" smtClean="0"/>
                  <a:t>statistiek</a:t>
                </a:r>
                <a:r>
                  <a:rPr lang="en-US" sz="2400" b="1" dirty="0" smtClean="0"/>
                  <a:t>): </a:t>
                </a:r>
                <a:r>
                  <a:rPr lang="en-US" sz="2400" dirty="0" smtClean="0"/>
                  <a:t>12 </a:t>
                </a:r>
                <a:r>
                  <a:rPr lang="en-US" sz="2400" dirty="0" err="1" smtClean="0"/>
                  <a:t>hoor</a:t>
                </a:r>
                <a:r>
                  <a:rPr lang="en-US" sz="2400" dirty="0" smtClean="0"/>
                  <a:t>-/</a:t>
                </a:r>
                <a:r>
                  <a:rPr lang="en-US" sz="2400" dirty="0" err="1" smtClean="0"/>
                  <a:t>werkcolleges</a:t>
                </a:r>
                <a:r>
                  <a:rPr lang="en-US" sz="2400" dirty="0" smtClean="0"/>
                  <a:t> (week 8 – 13)</a:t>
                </a:r>
              </a:p>
              <a:p>
                <a:endParaRPr lang="en-US" sz="2400" dirty="0"/>
              </a:p>
              <a:p>
                <a:r>
                  <a:rPr lang="en-US" sz="2400" dirty="0" smtClean="0"/>
                  <a:t>Twee </a:t>
                </a:r>
                <a:r>
                  <a:rPr lang="en-US" sz="2400" dirty="0" err="1" smtClean="0"/>
                  <a:t>tentamens</a:t>
                </a:r>
                <a:r>
                  <a:rPr lang="en-US" sz="2400" dirty="0" smtClean="0"/>
                  <a:t> (elk 50%) – in week 7 (</a:t>
                </a:r>
                <a:r>
                  <a:rPr lang="en-US" sz="2400" dirty="0" err="1" smtClean="0"/>
                  <a:t>deel</a:t>
                </a:r>
                <a:r>
                  <a:rPr lang="en-US" sz="2400" dirty="0" smtClean="0"/>
                  <a:t> 1) </a:t>
                </a:r>
                <a:r>
                  <a:rPr lang="en-US" sz="2400" dirty="0" err="1" smtClean="0"/>
                  <a:t>en</a:t>
                </a:r>
                <a:r>
                  <a:rPr lang="en-US" sz="2400" dirty="0" smtClean="0"/>
                  <a:t> 14 (</a:t>
                </a:r>
                <a:r>
                  <a:rPr lang="en-US" sz="2400" dirty="0" err="1" smtClean="0"/>
                  <a:t>deel</a:t>
                </a:r>
                <a:r>
                  <a:rPr lang="en-US" sz="2400" dirty="0" smtClean="0"/>
                  <a:t> 2).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 err="1" smtClean="0"/>
                  <a:t>Beide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deeltentamens</a:t>
                </a:r>
                <a:r>
                  <a:rPr lang="en-US" sz="2400" dirty="0" smtClean="0"/>
                  <a:t>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US" sz="2400" dirty="0" smtClean="0"/>
                  <a:t> 5,0, </a:t>
                </a:r>
                <a:r>
                  <a:rPr lang="en-US" sz="2400" dirty="0" err="1" smtClean="0"/>
                  <a:t>gemiddelde</a:t>
                </a:r>
                <a:r>
                  <a:rPr lang="en-US" sz="2400" dirty="0" smtClean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US" sz="2400" dirty="0" smtClean="0"/>
                  <a:t> 5,5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 err="1" smtClean="0"/>
                  <a:t>Zorg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dat</a:t>
                </a:r>
                <a:r>
                  <a:rPr lang="en-US" sz="2400" dirty="0" smtClean="0"/>
                  <a:t> je </a:t>
                </a:r>
                <a:r>
                  <a:rPr lang="en-US" sz="2400" dirty="0" err="1" smtClean="0"/>
                  <a:t>beschikt</a:t>
                </a:r>
                <a:r>
                  <a:rPr lang="en-US" sz="2400" dirty="0" smtClean="0"/>
                  <a:t> over </a:t>
                </a:r>
                <a:r>
                  <a:rPr lang="en-US" sz="2400" dirty="0" err="1" smtClean="0"/>
                  <a:t>een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grafische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rekenmachine</a:t>
                </a:r>
                <a:r>
                  <a:rPr lang="en-US" sz="2400" dirty="0" smtClean="0"/>
                  <a:t> (college: TI-84 Plus)</a:t>
                </a:r>
              </a:p>
              <a:p>
                <a:pPr marL="717550" lvl="1" indent="-342900">
                  <a:buFont typeface="Arial" panose="020B0604020202020204" pitchFamily="34" charset="0"/>
                  <a:buChar char="•"/>
                </a:pPr>
                <a:r>
                  <a:rPr lang="en-US" sz="2400" b="1" dirty="0" err="1" smtClean="0"/>
                  <a:t>Tentamen</a:t>
                </a:r>
                <a:r>
                  <a:rPr lang="en-US" sz="2400" dirty="0" smtClean="0"/>
                  <a:t>: </a:t>
                </a:r>
                <a:r>
                  <a:rPr lang="en-US" sz="2400" dirty="0" err="1" smtClean="0"/>
                  <a:t>geen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gebruik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maken</a:t>
                </a:r>
                <a:r>
                  <a:rPr lang="en-US" sz="2400" dirty="0" smtClean="0"/>
                  <a:t> van </a:t>
                </a:r>
                <a:r>
                  <a:rPr lang="en-US" sz="2400" dirty="0" err="1" smtClean="0"/>
                  <a:t>een</a:t>
                </a:r>
                <a:r>
                  <a:rPr lang="en-US" sz="2400" dirty="0" smtClean="0"/>
                  <a:t> Computer Algebra </a:t>
                </a:r>
                <a:r>
                  <a:rPr lang="en-US" sz="2400" dirty="0" err="1" smtClean="0"/>
                  <a:t>Systeem</a:t>
                </a:r>
                <a:r>
                  <a:rPr lang="en-US" sz="2400" dirty="0" smtClean="0"/>
                  <a:t> (CAS)</a:t>
                </a:r>
                <a:endParaRPr lang="nl-NL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12800" y="1773238"/>
                <a:ext cx="10608408" cy="4246562"/>
              </a:xfrm>
              <a:blipFill>
                <a:blip r:embed="rId3"/>
                <a:stretch>
                  <a:fillRect l="-1723" t="-2296" r="-460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72CBA1-2674-4E03-9B48-5BBF61B99A3D}" type="datetime4">
              <a:rPr lang="nl-NL" smtClean="0"/>
              <a:t>29 april 2025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567392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/>
              <a:t>Materiaal</a:t>
            </a:r>
            <a:endParaRPr lang="nl-NL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2800" y="1773238"/>
            <a:ext cx="10475884" cy="424656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Slides van de </a:t>
            </a:r>
            <a:r>
              <a:rPr lang="en-US" dirty="0" err="1" smtClean="0"/>
              <a:t>hoorcolleges</a:t>
            </a:r>
            <a:endParaRPr lang="en-US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 smtClean="0"/>
              <a:t>Boeken</a:t>
            </a:r>
            <a:endParaRPr lang="en-US" dirty="0" smtClean="0"/>
          </a:p>
          <a:p>
            <a:pPr marL="717550" lvl="1" indent="-342900">
              <a:buFont typeface="Arial" panose="020B0604020202020204" pitchFamily="34" charset="0"/>
              <a:buChar char="•"/>
            </a:pPr>
            <a:r>
              <a:rPr lang="en-US" sz="2400" dirty="0" err="1" smtClean="0"/>
              <a:t>Arie</a:t>
            </a:r>
            <a:r>
              <a:rPr lang="en-US" sz="2400" dirty="0" smtClean="0"/>
              <a:t> Buijs. </a:t>
            </a:r>
            <a:r>
              <a:rPr lang="en-US" sz="2400" i="1" dirty="0" err="1" smtClean="0"/>
              <a:t>Statistiek</a:t>
            </a:r>
            <a:r>
              <a:rPr lang="en-US" sz="2400" i="1" dirty="0" smtClean="0"/>
              <a:t> om </a:t>
            </a:r>
            <a:r>
              <a:rPr lang="en-US" sz="2400" i="1" dirty="0" err="1" smtClean="0"/>
              <a:t>mee</a:t>
            </a:r>
            <a:r>
              <a:rPr lang="en-US" sz="2400" i="1" dirty="0" smtClean="0"/>
              <a:t> </a:t>
            </a:r>
            <a:r>
              <a:rPr lang="en-US" sz="2400" i="1" dirty="0" err="1" smtClean="0"/>
              <a:t>te</a:t>
            </a:r>
            <a:r>
              <a:rPr lang="en-US" sz="2400" i="1" dirty="0" smtClean="0"/>
              <a:t> </a:t>
            </a:r>
            <a:r>
              <a:rPr lang="en-US" sz="2400" i="1" dirty="0" err="1" smtClean="0"/>
              <a:t>werken</a:t>
            </a:r>
            <a:r>
              <a:rPr lang="en-US" sz="2400" i="1" dirty="0" smtClean="0"/>
              <a:t>. </a:t>
            </a:r>
            <a:r>
              <a:rPr lang="en-US" sz="2400" dirty="0" err="1" smtClean="0"/>
              <a:t>Theorieboek</a:t>
            </a:r>
            <a:r>
              <a:rPr lang="en-US" sz="2400" dirty="0" smtClean="0"/>
              <a:t>.</a:t>
            </a:r>
          </a:p>
          <a:p>
            <a:pPr marL="717550" lvl="1" indent="-342900">
              <a:buFont typeface="Arial" panose="020B0604020202020204" pitchFamily="34" charset="0"/>
              <a:buChar char="•"/>
            </a:pPr>
            <a:r>
              <a:rPr lang="en-US" sz="2400" dirty="0" err="1" smtClean="0"/>
              <a:t>Arie</a:t>
            </a:r>
            <a:r>
              <a:rPr lang="en-US" sz="2400" dirty="0" smtClean="0"/>
              <a:t> Buijs. </a:t>
            </a:r>
            <a:r>
              <a:rPr lang="en-US" sz="2400" i="1" dirty="0" err="1" smtClean="0"/>
              <a:t>Statistiek</a:t>
            </a:r>
            <a:r>
              <a:rPr lang="en-US" sz="2400" i="1" dirty="0" smtClean="0"/>
              <a:t> om </a:t>
            </a:r>
            <a:r>
              <a:rPr lang="en-US" sz="2400" i="1" dirty="0" err="1" smtClean="0"/>
              <a:t>mee</a:t>
            </a:r>
            <a:r>
              <a:rPr lang="en-US" sz="2400" i="1" dirty="0" smtClean="0"/>
              <a:t> </a:t>
            </a:r>
            <a:r>
              <a:rPr lang="en-US" sz="2400" i="1" dirty="0" err="1" smtClean="0"/>
              <a:t>te</a:t>
            </a:r>
            <a:r>
              <a:rPr lang="en-US" sz="2400" i="1" dirty="0" smtClean="0"/>
              <a:t> </a:t>
            </a:r>
            <a:r>
              <a:rPr lang="en-US" sz="2400" i="1" dirty="0" err="1" smtClean="0"/>
              <a:t>werken</a:t>
            </a:r>
            <a:r>
              <a:rPr lang="en-US" sz="2400" i="1" dirty="0" smtClean="0"/>
              <a:t>. </a:t>
            </a:r>
            <a:r>
              <a:rPr lang="en-US" sz="2400" dirty="0" err="1" smtClean="0"/>
              <a:t>Opgavenboek</a:t>
            </a:r>
            <a:r>
              <a:rPr lang="en-US" sz="2400" dirty="0" smtClean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Moodle </a:t>
            </a:r>
            <a:r>
              <a:rPr lang="en-US" dirty="0" err="1" smtClean="0"/>
              <a:t>pagina</a:t>
            </a:r>
            <a:r>
              <a:rPr lang="en-US" dirty="0" smtClean="0"/>
              <a:t> met extra </a:t>
            </a:r>
            <a:r>
              <a:rPr lang="en-US" dirty="0" err="1" smtClean="0"/>
              <a:t>informatie</a:t>
            </a:r>
            <a:r>
              <a:rPr lang="en-US" dirty="0" smtClean="0"/>
              <a:t>.</a:t>
            </a:r>
          </a:p>
          <a:p>
            <a:pPr marL="717550" lvl="1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Videos / PDFs met </a:t>
            </a:r>
            <a:r>
              <a:rPr lang="en-US" sz="2400" dirty="0" err="1" smtClean="0"/>
              <a:t>uitwerkingen</a:t>
            </a:r>
            <a:r>
              <a:rPr lang="en-US" sz="2400" dirty="0" smtClean="0"/>
              <a:t> van </a:t>
            </a:r>
            <a:r>
              <a:rPr lang="en-US" sz="2400" dirty="0" err="1" smtClean="0"/>
              <a:t>bepaalde</a:t>
            </a:r>
            <a:r>
              <a:rPr lang="en-US" sz="2400" dirty="0" smtClean="0"/>
              <a:t> </a:t>
            </a:r>
            <a:r>
              <a:rPr lang="en-US" sz="2400" dirty="0" err="1" smtClean="0"/>
              <a:t>opgaven</a:t>
            </a:r>
            <a:r>
              <a:rPr lang="en-US" sz="2400" dirty="0" smtClean="0"/>
              <a:t>, </a:t>
            </a:r>
            <a:r>
              <a:rPr lang="en-US" sz="2400" dirty="0" err="1" smtClean="0"/>
              <a:t>oefententamens</a:t>
            </a:r>
            <a:endParaRPr lang="en-US" sz="2400" dirty="0" smtClean="0"/>
          </a:p>
          <a:p>
            <a:pPr marL="717550" lvl="1" indent="-342900">
              <a:buFont typeface="Arial" panose="020B0604020202020204" pitchFamily="34" charset="0"/>
              <a:buChar char="•"/>
            </a:pPr>
            <a:r>
              <a:rPr lang="en-US" sz="2400" dirty="0" err="1" smtClean="0"/>
              <a:t>Mededelingen</a:t>
            </a:r>
            <a:endParaRPr lang="en-US" sz="2400" dirty="0" smtClean="0"/>
          </a:p>
          <a:p>
            <a:endParaRPr lang="en-US" dirty="0" smtClean="0"/>
          </a:p>
          <a:p>
            <a:r>
              <a:rPr lang="en-US" b="1" u="sng" dirty="0" err="1" smtClean="0"/>
              <a:t>Maak</a:t>
            </a:r>
            <a:r>
              <a:rPr lang="en-US" b="1" u="sng" dirty="0" smtClean="0"/>
              <a:t> </a:t>
            </a:r>
            <a:r>
              <a:rPr lang="en-US" b="1" u="sng" dirty="0" err="1" smtClean="0"/>
              <a:t>gebruik</a:t>
            </a:r>
            <a:r>
              <a:rPr lang="en-US" b="1" u="sng" dirty="0" smtClean="0"/>
              <a:t> van het Moodle forum om </a:t>
            </a:r>
            <a:r>
              <a:rPr lang="en-US" b="1" u="sng" dirty="0" err="1" smtClean="0"/>
              <a:t>vragen</a:t>
            </a:r>
            <a:r>
              <a:rPr lang="en-US" b="1" u="sng" dirty="0" smtClean="0"/>
              <a:t> </a:t>
            </a:r>
            <a:r>
              <a:rPr lang="en-US" b="1" u="sng" dirty="0" err="1" smtClean="0"/>
              <a:t>te</a:t>
            </a:r>
            <a:r>
              <a:rPr lang="en-US" b="1" u="sng" dirty="0" smtClean="0"/>
              <a:t> </a:t>
            </a:r>
            <a:r>
              <a:rPr lang="en-US" b="1" u="sng" dirty="0" err="1" smtClean="0"/>
              <a:t>stellen</a:t>
            </a:r>
            <a:r>
              <a:rPr lang="en-US" b="1" u="sng" dirty="0" smtClean="0"/>
              <a:t>!</a:t>
            </a:r>
            <a:endParaRPr lang="en-US" b="1" u="sng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741B6-AA98-4A73-9011-19D5780F8899}" type="datetime4">
              <a:rPr lang="nl-NL" smtClean="0"/>
              <a:t>29 april 2025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528970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Wat is </a:t>
            </a:r>
            <a:r>
              <a:rPr lang="en-US" b="1" dirty="0" err="1" smtClean="0"/>
              <a:t>statistiek</a:t>
            </a:r>
            <a:r>
              <a:rPr lang="en-US" b="1" dirty="0" smtClean="0"/>
              <a:t>? </a:t>
            </a:r>
            <a:endParaRPr lang="nl-NL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400" dirty="0" smtClean="0"/>
              <a:t>“</a:t>
            </a:r>
            <a:r>
              <a:rPr lang="en-US" sz="2400" dirty="0" err="1" smtClean="0"/>
              <a:t>Statistiek</a:t>
            </a:r>
            <a:r>
              <a:rPr lang="en-US" sz="2400" dirty="0" smtClean="0"/>
              <a:t> is de </a:t>
            </a:r>
            <a:r>
              <a:rPr lang="en-US" sz="2400" dirty="0" err="1" smtClean="0"/>
              <a:t>wetenschap</a:t>
            </a:r>
            <a:r>
              <a:rPr lang="en-US" sz="2400" dirty="0" smtClean="0"/>
              <a:t> </a:t>
            </a:r>
            <a:r>
              <a:rPr lang="en-US" sz="2400" dirty="0" err="1" smtClean="0"/>
              <a:t>en</a:t>
            </a:r>
            <a:r>
              <a:rPr lang="en-US" sz="2400" dirty="0" smtClean="0"/>
              <a:t> de </a:t>
            </a:r>
            <a:r>
              <a:rPr lang="en-US" sz="2400" dirty="0" err="1" smtClean="0"/>
              <a:t>techniek</a:t>
            </a:r>
            <a:r>
              <a:rPr lang="en-US" sz="2400" dirty="0" smtClean="0"/>
              <a:t> van het </a:t>
            </a:r>
            <a:r>
              <a:rPr lang="en-US" sz="2400" dirty="0" err="1" smtClean="0"/>
              <a:t>verzamelen</a:t>
            </a:r>
            <a:r>
              <a:rPr lang="en-US" sz="2400" dirty="0" smtClean="0"/>
              <a:t>, </a:t>
            </a:r>
            <a:r>
              <a:rPr lang="en-US" sz="2400" dirty="0" err="1" smtClean="0"/>
              <a:t>bewerken</a:t>
            </a:r>
            <a:r>
              <a:rPr lang="en-US" sz="2400" dirty="0" smtClean="0"/>
              <a:t>, </a:t>
            </a:r>
            <a:r>
              <a:rPr lang="en-US" sz="2400" dirty="0" err="1" smtClean="0"/>
              <a:t>interpreteren</a:t>
            </a:r>
            <a:r>
              <a:rPr lang="en-US" sz="2400" dirty="0" smtClean="0"/>
              <a:t> </a:t>
            </a:r>
            <a:r>
              <a:rPr lang="en-US" sz="2400" dirty="0" err="1" smtClean="0"/>
              <a:t>en</a:t>
            </a:r>
            <a:r>
              <a:rPr lang="en-US" sz="2400" dirty="0" smtClean="0"/>
              <a:t> </a:t>
            </a:r>
            <a:r>
              <a:rPr lang="en-US" sz="2400" dirty="0" err="1" smtClean="0"/>
              <a:t>presenteren</a:t>
            </a:r>
            <a:r>
              <a:rPr lang="en-US" sz="2400" dirty="0" smtClean="0"/>
              <a:t> van </a:t>
            </a:r>
            <a:r>
              <a:rPr lang="en-US" sz="2400" dirty="0" err="1" smtClean="0"/>
              <a:t>gegevens</a:t>
            </a:r>
            <a:r>
              <a:rPr lang="en-US" sz="2400" dirty="0" smtClean="0"/>
              <a:t>.”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endParaRPr lang="en-US" sz="2400" b="1" dirty="0" smtClean="0"/>
          </a:p>
          <a:p>
            <a:r>
              <a:rPr lang="en-US" sz="2400" b="1" dirty="0" err="1" smtClean="0"/>
              <a:t>Eerste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activiteiten</a:t>
            </a:r>
            <a:r>
              <a:rPr lang="en-US" sz="2400" b="1" dirty="0" smtClean="0"/>
              <a:t> van </a:t>
            </a:r>
            <a:r>
              <a:rPr lang="en-US" sz="2400" b="1" dirty="0" err="1" smtClean="0"/>
              <a:t>statistische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aard</a:t>
            </a:r>
            <a:r>
              <a:rPr lang="en-US" sz="2400" b="1" dirty="0" smtClean="0"/>
              <a:t> in de 18e </a:t>
            </a:r>
            <a:r>
              <a:rPr lang="en-US" sz="2400" b="1" dirty="0" err="1" smtClean="0"/>
              <a:t>eeuw</a:t>
            </a:r>
            <a:r>
              <a:rPr lang="en-US" sz="2400" b="1" dirty="0" smtClean="0"/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 smtClean="0"/>
              <a:t>Astronomen</a:t>
            </a:r>
            <a:r>
              <a:rPr lang="en-US" sz="2400" dirty="0" smtClean="0"/>
              <a:t> </a:t>
            </a:r>
            <a:r>
              <a:rPr lang="en-US" sz="2400" dirty="0" err="1" smtClean="0"/>
              <a:t>en</a:t>
            </a:r>
            <a:r>
              <a:rPr lang="en-US" sz="2400" dirty="0" smtClean="0"/>
              <a:t> </a:t>
            </a:r>
            <a:r>
              <a:rPr lang="en-US" sz="2400" dirty="0" err="1" smtClean="0"/>
              <a:t>landmeters</a:t>
            </a:r>
            <a:r>
              <a:rPr lang="en-US" sz="2400" dirty="0" smtClean="0"/>
              <a:t> </a:t>
            </a:r>
            <a:r>
              <a:rPr lang="en-US" sz="2400" dirty="0" err="1" smtClean="0"/>
              <a:t>combineren</a:t>
            </a:r>
            <a:r>
              <a:rPr lang="en-US" sz="2400" dirty="0" smtClean="0"/>
              <a:t> </a:t>
            </a:r>
            <a:r>
              <a:rPr lang="en-US" sz="2400" dirty="0" err="1" smtClean="0"/>
              <a:t>metingen</a:t>
            </a:r>
            <a:r>
              <a:rPr lang="en-US" sz="2400" dirty="0" smtClean="0"/>
              <a:t> om tot </a:t>
            </a:r>
            <a:r>
              <a:rPr lang="en-US" sz="2400" dirty="0" err="1" smtClean="0"/>
              <a:t>nauwkeurige</a:t>
            </a:r>
            <a:r>
              <a:rPr lang="en-US" sz="2400" dirty="0" smtClean="0"/>
              <a:t> </a:t>
            </a:r>
            <a:r>
              <a:rPr lang="en-US" sz="2400" dirty="0" err="1" smtClean="0"/>
              <a:t>resultaten</a:t>
            </a:r>
            <a:r>
              <a:rPr lang="en-US" sz="2400" dirty="0" smtClean="0"/>
              <a:t> </a:t>
            </a:r>
            <a:r>
              <a:rPr lang="en-US" sz="2400" dirty="0" err="1" smtClean="0"/>
              <a:t>te</a:t>
            </a:r>
            <a:r>
              <a:rPr lang="en-US" sz="2400" dirty="0" smtClean="0"/>
              <a:t> </a:t>
            </a:r>
            <a:r>
              <a:rPr lang="en-US" sz="2400" dirty="0" err="1" smtClean="0"/>
              <a:t>komen</a:t>
            </a:r>
            <a:endParaRPr lang="en-US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 smtClean="0"/>
              <a:t>Onderzoek</a:t>
            </a:r>
            <a:r>
              <a:rPr lang="en-US" sz="2400" dirty="0" smtClean="0"/>
              <a:t> </a:t>
            </a:r>
            <a:r>
              <a:rPr lang="en-US" sz="2400" dirty="0" err="1" smtClean="0"/>
              <a:t>naar</a:t>
            </a:r>
            <a:r>
              <a:rPr lang="en-US" sz="2400" dirty="0" smtClean="0"/>
              <a:t> </a:t>
            </a:r>
            <a:r>
              <a:rPr lang="en-US" sz="2400" dirty="0" err="1" smtClean="0"/>
              <a:t>betrouwbaarheid</a:t>
            </a:r>
            <a:r>
              <a:rPr lang="en-US" sz="2400" dirty="0" smtClean="0"/>
              <a:t> van </a:t>
            </a:r>
            <a:r>
              <a:rPr lang="en-US" sz="2400" dirty="0" err="1" smtClean="0"/>
              <a:t>hypothesen</a:t>
            </a:r>
            <a:r>
              <a:rPr lang="en-US" sz="2400" dirty="0" smtClean="0"/>
              <a:t> op basis van </a:t>
            </a:r>
            <a:r>
              <a:rPr lang="en-US" sz="2400" dirty="0" err="1" smtClean="0"/>
              <a:t>kansrekening</a:t>
            </a:r>
            <a:endParaRPr lang="en-US" sz="2400" dirty="0" smtClean="0"/>
          </a:p>
          <a:p>
            <a:endParaRPr lang="en-US" sz="2400" b="1" dirty="0" smtClean="0"/>
          </a:p>
          <a:p>
            <a:endParaRPr lang="en-US" sz="2400" b="1" dirty="0"/>
          </a:p>
          <a:p>
            <a:r>
              <a:rPr lang="en-US" sz="2400" b="1" dirty="0" err="1" smtClean="0"/>
              <a:t>Vanaf</a:t>
            </a:r>
            <a:r>
              <a:rPr lang="en-US" sz="2400" b="1" dirty="0" smtClean="0"/>
              <a:t> 19e / 20e </a:t>
            </a:r>
            <a:r>
              <a:rPr lang="en-US" sz="2400" b="1" dirty="0" err="1" smtClean="0"/>
              <a:t>eeuw</a:t>
            </a:r>
            <a:r>
              <a:rPr lang="en-US" sz="2400" b="1" dirty="0" smtClean="0"/>
              <a:t>: </a:t>
            </a:r>
            <a:r>
              <a:rPr lang="en-US" sz="2400" dirty="0" err="1"/>
              <a:t>t</a:t>
            </a:r>
            <a:r>
              <a:rPr lang="en-US" sz="2400" dirty="0" err="1" smtClean="0"/>
              <a:t>oepassingen</a:t>
            </a:r>
            <a:r>
              <a:rPr lang="en-US" sz="2400" dirty="0" smtClean="0"/>
              <a:t> in </a:t>
            </a:r>
            <a:r>
              <a:rPr lang="en-US" sz="2400" dirty="0" err="1" smtClean="0"/>
              <a:t>allerlei</a:t>
            </a:r>
            <a:r>
              <a:rPr lang="en-US" sz="2400" dirty="0" smtClean="0"/>
              <a:t> </a:t>
            </a:r>
            <a:r>
              <a:rPr lang="en-US" sz="2400" dirty="0" err="1" smtClean="0"/>
              <a:t>vakgebieden</a:t>
            </a:r>
            <a:r>
              <a:rPr lang="en-US" sz="2400" dirty="0" smtClean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 smtClean="0"/>
              <a:t>sociale</a:t>
            </a:r>
            <a:r>
              <a:rPr lang="en-US" sz="2400" dirty="0" smtClean="0"/>
              <a:t> </a:t>
            </a:r>
            <a:r>
              <a:rPr lang="en-US" sz="2400" dirty="0" err="1" smtClean="0"/>
              <a:t>wetenschappen</a:t>
            </a:r>
            <a:r>
              <a:rPr lang="en-US" sz="2400" dirty="0" smtClean="0"/>
              <a:t>, </a:t>
            </a:r>
            <a:r>
              <a:rPr lang="en-US" sz="2400" dirty="0" err="1" smtClean="0"/>
              <a:t>economische</a:t>
            </a:r>
            <a:r>
              <a:rPr lang="en-US" sz="2400" dirty="0" smtClean="0"/>
              <a:t> </a:t>
            </a:r>
            <a:r>
              <a:rPr lang="en-US" sz="2400" dirty="0" err="1" smtClean="0"/>
              <a:t>modellen</a:t>
            </a:r>
            <a:r>
              <a:rPr lang="en-US" sz="2400" dirty="0" smtClean="0"/>
              <a:t>, </a:t>
            </a:r>
            <a:r>
              <a:rPr lang="en-US" sz="2400" dirty="0" err="1" smtClean="0"/>
              <a:t>biologie</a:t>
            </a:r>
            <a:r>
              <a:rPr lang="en-US" sz="2400" dirty="0" smtClean="0"/>
              <a:t>, …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7415F-45F3-4F59-9CCE-26E1BEADD9E9}" type="datetime4">
              <a:rPr lang="nl-NL" smtClean="0"/>
              <a:t>29 april 2025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99426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/>
              <a:t>Waarom</a:t>
            </a:r>
            <a:r>
              <a:rPr lang="en-US" b="1" dirty="0" smtClean="0"/>
              <a:t> </a:t>
            </a:r>
            <a:r>
              <a:rPr lang="en-US" b="1" dirty="0" err="1" smtClean="0"/>
              <a:t>statistiek</a:t>
            </a:r>
            <a:r>
              <a:rPr lang="en-US" b="1" dirty="0" smtClean="0"/>
              <a:t> in de MBW </a:t>
            </a:r>
            <a:r>
              <a:rPr lang="en-US" b="1" dirty="0" err="1" smtClean="0"/>
              <a:t>opleiding</a:t>
            </a:r>
            <a:r>
              <a:rPr lang="en-US" b="1" dirty="0" smtClean="0"/>
              <a:t>?</a:t>
            </a:r>
            <a:endParaRPr lang="nl-NL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2800" y="1773238"/>
            <a:ext cx="10889762" cy="4246562"/>
          </a:xfrm>
        </p:spPr>
        <p:txBody>
          <a:bodyPr>
            <a:normAutofit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nl-NL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400" dirty="0" smtClean="0"/>
              <a:t>Belangrijk </a:t>
            </a:r>
            <a:r>
              <a:rPr lang="nl-NL" sz="2400" dirty="0"/>
              <a:t>onderdeel van Methoden en Technieken in Onderzoek (MTO), </a:t>
            </a:r>
            <a:r>
              <a:rPr lang="nl-NL" sz="2400" dirty="0" smtClean="0"/>
              <a:t>g</a:t>
            </a:r>
            <a:r>
              <a:rPr lang="en-US" sz="2400" dirty="0" err="1" smtClean="0"/>
              <a:t>ebruiken</a:t>
            </a:r>
            <a:r>
              <a:rPr lang="en-US" sz="2400" dirty="0" smtClean="0"/>
              <a:t> </a:t>
            </a:r>
            <a:r>
              <a:rPr lang="en-US" sz="2400" dirty="0" err="1" smtClean="0"/>
              <a:t>tijdens</a:t>
            </a:r>
            <a:r>
              <a:rPr lang="en-US" sz="2400" dirty="0" smtClean="0"/>
              <a:t> bachelor- </a:t>
            </a:r>
            <a:r>
              <a:rPr lang="en-US" sz="2400" dirty="0" err="1" smtClean="0"/>
              <a:t>en</a:t>
            </a:r>
            <a:r>
              <a:rPr lang="en-US" sz="2400" dirty="0" smtClean="0"/>
              <a:t> </a:t>
            </a:r>
            <a:r>
              <a:rPr lang="en-US" sz="2400" dirty="0" err="1" smtClean="0"/>
              <a:t>masterscriptie</a:t>
            </a: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400" dirty="0" smtClean="0"/>
              <a:t>Analyse van zowel technische als </a:t>
            </a:r>
            <a:r>
              <a:rPr lang="nl-NL" sz="2400" dirty="0" err="1" smtClean="0"/>
              <a:t>sociaal-wetenschappelijke</a:t>
            </a:r>
            <a:r>
              <a:rPr lang="nl-NL" sz="2400" dirty="0" smtClean="0"/>
              <a:t> </a:t>
            </a:r>
            <a:r>
              <a:rPr lang="nl-NL" dirty="0" smtClean="0"/>
              <a:t>vraagstukken van Defensie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nl-NL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400" dirty="0" smtClean="0"/>
              <a:t>Voorkennis voor latere vakken </a:t>
            </a:r>
          </a:p>
          <a:p>
            <a:pPr marL="717550" lvl="1" indent="-342900">
              <a:buFont typeface="Arial" panose="020B0604020202020204" pitchFamily="34" charset="0"/>
              <a:buChar char="•"/>
            </a:pPr>
            <a:r>
              <a:rPr lang="nl-NL" dirty="0" smtClean="0"/>
              <a:t>o.a. leerlijn Operationele Logistiek en Defensie Economie (OLDE)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nl-NL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400" dirty="0"/>
              <a:t>Defensie is een IGO (Informatie Gestuurde Organisatie</a:t>
            </a:r>
            <a:r>
              <a:rPr lang="nl-NL" sz="2400" dirty="0" smtClean="0"/>
              <a:t>), waarin datageletterdheid een steeds grotere rol</a:t>
            </a:r>
            <a:r>
              <a:rPr lang="nl-NL" sz="2400" dirty="0"/>
              <a:t> </a:t>
            </a:r>
            <a:r>
              <a:rPr lang="nl-NL" sz="2400" dirty="0" smtClean="0"/>
              <a:t>krijgt in de profielschets van een officier bij Defensie.</a:t>
            </a:r>
          </a:p>
          <a:p>
            <a:endParaRPr lang="en-US" sz="2400" dirty="0"/>
          </a:p>
          <a:p>
            <a:pPr marL="457200" lvl="1" indent="0">
              <a:buNone/>
            </a:pPr>
            <a:endParaRPr lang="nl-NL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9B1EC5-3B50-4756-9E07-8875096F336B}" type="datetime4">
              <a:rPr lang="nl-NL" smtClean="0"/>
              <a:t>29 april 2025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53002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Het </a:t>
            </a:r>
            <a:r>
              <a:rPr lang="en-US" b="1" dirty="0" err="1" smtClean="0"/>
              <a:t>Duitse</a:t>
            </a:r>
            <a:r>
              <a:rPr lang="en-US" b="1" dirty="0" smtClean="0"/>
              <a:t> </a:t>
            </a:r>
            <a:r>
              <a:rPr lang="en-US" b="1" dirty="0" err="1" smtClean="0"/>
              <a:t>tankprobleem</a:t>
            </a:r>
            <a:endParaRPr lang="nl-NL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12800" y="1773238"/>
                <a:ext cx="10502900" cy="4246562"/>
              </a:xfrm>
            </p:spPr>
            <p:txBody>
              <a:bodyPr/>
              <a:lstStyle/>
              <a:p>
                <a:r>
                  <a:rPr lang="en-US" b="1" dirty="0" smtClean="0"/>
                  <a:t>Tweede </a:t>
                </a:r>
                <a:r>
                  <a:rPr lang="en-US" b="1" dirty="0" err="1" smtClean="0"/>
                  <a:t>Wereldoorlog</a:t>
                </a:r>
                <a:r>
                  <a:rPr lang="en-US" b="1" dirty="0" smtClean="0"/>
                  <a:t>: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geallieerden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beschikten</a:t>
                </a:r>
                <a:r>
                  <a:rPr lang="en-US" dirty="0" smtClean="0"/>
                  <a:t> over </a:t>
                </a:r>
                <a:r>
                  <a:rPr lang="en-US" dirty="0" err="1" smtClean="0"/>
                  <a:t>gegevens</a:t>
                </a:r>
                <a:r>
                  <a:rPr lang="en-US" dirty="0" smtClean="0"/>
                  <a:t> van </a:t>
                </a:r>
                <a:r>
                  <a:rPr lang="en-US" dirty="0" err="1" smtClean="0"/>
                  <a:t>veroverde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Duitse</a:t>
                </a:r>
                <a:r>
                  <a:rPr lang="en-US" dirty="0" smtClean="0"/>
                  <a:t> tanks, </a:t>
                </a:r>
                <a:r>
                  <a:rPr lang="en-US" dirty="0" err="1" smtClean="0"/>
                  <a:t>waarvan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bepaalde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onderdelen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opeenvolgende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serienummers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1, 2, 3, …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en-US" dirty="0" err="1" smtClean="0"/>
                  <a:t>bleken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te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hebben</a:t>
                </a:r>
                <a:r>
                  <a:rPr lang="en-US" dirty="0" smtClean="0"/>
                  <a:t>.</a:t>
                </a:r>
              </a:p>
              <a:p>
                <a:endParaRPr lang="en-US" dirty="0"/>
              </a:p>
              <a:p>
                <a:endParaRPr lang="en-US" dirty="0" smtClean="0"/>
              </a:p>
              <a:p>
                <a:endParaRPr lang="en-US" dirty="0"/>
              </a:p>
              <a:p>
                <a:endParaRPr lang="en-US" dirty="0" smtClean="0"/>
              </a:p>
              <a:p>
                <a:endParaRPr lang="en-US" dirty="0"/>
              </a:p>
              <a:p>
                <a:endParaRPr lang="en-US" dirty="0" smtClean="0"/>
              </a:p>
              <a:p>
                <a:endParaRPr lang="en-US" b="1" dirty="0" smtClean="0"/>
              </a:p>
              <a:p>
                <a:r>
                  <a:rPr lang="en-US" b="1" dirty="0" err="1" smtClean="0"/>
                  <a:t>Vraag</a:t>
                </a:r>
                <a:r>
                  <a:rPr lang="en-US" b="1" dirty="0" smtClean="0"/>
                  <a:t>: </a:t>
                </a:r>
                <a:r>
                  <a:rPr lang="en-US" dirty="0" smtClean="0"/>
                  <a:t>hoe </a:t>
                </a:r>
                <a:r>
                  <a:rPr lang="en-US" dirty="0" err="1" smtClean="0"/>
                  <a:t>maak</a:t>
                </a:r>
                <a:r>
                  <a:rPr lang="en-US" dirty="0" smtClean="0"/>
                  <a:t> je </a:t>
                </a:r>
                <a:r>
                  <a:rPr lang="en-US" dirty="0" err="1" smtClean="0"/>
                  <a:t>een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nauwkeurige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schatting</a:t>
                </a:r>
                <a:r>
                  <a:rPr lang="en-US" dirty="0" smtClean="0"/>
                  <a:t> van het </a:t>
                </a:r>
                <a:r>
                  <a:rPr lang="en-US" dirty="0" err="1" smtClean="0"/>
                  <a:t>aantal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geproduceerde</a:t>
                </a:r>
                <a:r>
                  <a:rPr lang="en-US" dirty="0" smtClean="0"/>
                  <a:t> tanks?</a:t>
                </a:r>
                <a:endParaRPr lang="nl-NL" b="1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12800" y="1773238"/>
                <a:ext cx="10502900" cy="4246562"/>
              </a:xfrm>
              <a:blipFill>
                <a:blip r:embed="rId3"/>
                <a:stretch>
                  <a:fillRect l="-1741" t="-2582" r="-1509" b="-2439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l="6230" t="36120" r="31303" b="34887"/>
          <a:stretch/>
        </p:blipFill>
        <p:spPr>
          <a:xfrm>
            <a:off x="881591" y="2998613"/>
            <a:ext cx="10365317" cy="260589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260975" y="5915480"/>
            <a:ext cx="55795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u="sng" dirty="0" err="1" smtClean="0">
                <a:latin typeface="RijksoverheidSansText" panose="020B0503040202060203" pitchFamily="34" charset="0"/>
              </a:rPr>
              <a:t>Bron</a:t>
            </a:r>
            <a:r>
              <a:rPr lang="en-US" sz="1400" u="sng" dirty="0" smtClean="0">
                <a:latin typeface="RijksoverheidSansText" panose="020B0503040202060203" pitchFamily="34" charset="0"/>
              </a:rPr>
              <a:t>: YouTube video: </a:t>
            </a:r>
            <a:r>
              <a:rPr lang="en-US" sz="1400" u="sng" dirty="0" err="1" smtClean="0">
                <a:latin typeface="RijksoverheidSansText" panose="020B0503040202060203" pitchFamily="34" charset="0"/>
              </a:rPr>
              <a:t>Numberphile</a:t>
            </a:r>
            <a:r>
              <a:rPr lang="en-US" sz="1400" u="sng" dirty="0" smtClean="0">
                <a:latin typeface="RijksoverheidSansText" panose="020B0503040202060203" pitchFamily="34" charset="0"/>
              </a:rPr>
              <a:t> – The Clever Way to Count Tanks</a:t>
            </a:r>
            <a:endParaRPr lang="nl-NL" sz="1400" u="sng" dirty="0">
              <a:latin typeface="RijksoverheidSansText" panose="020B0503040202060203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E9BBC-3B44-442C-847B-D302E24F584F}" type="datetime4">
              <a:rPr lang="nl-NL" smtClean="0"/>
              <a:t>29 april 2025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99811380"/>
      </p:ext>
    </p:extLst>
  </p:cSld>
  <p:clrMapOvr>
    <a:masterClrMapping/>
  </p:clrMapOvr>
</p:sld>
</file>

<file path=ppt/theme/theme1.xml><?xml version="1.0" encoding="utf-8"?>
<a:theme xmlns:a="http://schemas.openxmlformats.org/drawingml/2006/main" name="Presentatie_CDC">
  <a:themeElements>
    <a:clrScheme name="landmachtNL1 1">
      <a:dk1>
        <a:srgbClr val="000000"/>
      </a:dk1>
      <a:lt1>
        <a:srgbClr val="FFFFFF"/>
      </a:lt1>
      <a:dk2>
        <a:srgbClr val="E17000"/>
      </a:dk2>
      <a:lt2>
        <a:srgbClr val="9ACCD4"/>
      </a:lt2>
      <a:accent1>
        <a:srgbClr val="2494C5"/>
      </a:accent1>
      <a:accent2>
        <a:srgbClr val="9ACCD4"/>
      </a:accent2>
      <a:accent3>
        <a:srgbClr val="FFFFFF"/>
      </a:accent3>
      <a:accent4>
        <a:srgbClr val="000000"/>
      </a:accent4>
      <a:accent5>
        <a:srgbClr val="ACC8DF"/>
      </a:accent5>
      <a:accent6>
        <a:srgbClr val="8BB9C0"/>
      </a:accent6>
      <a:hlink>
        <a:srgbClr val="004228"/>
      </a:hlink>
      <a:folHlink>
        <a:srgbClr val="E17000"/>
      </a:folHlink>
    </a:clrScheme>
    <a:fontScheme name="Custom 2">
      <a:majorFont>
        <a:latin typeface="RijksoverheidSansWebText Bold"/>
        <a:ea typeface=""/>
        <a:cs typeface=""/>
      </a:majorFont>
      <a:minorFont>
        <a:latin typeface="RijksoverheidSansTex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0" tIns="0" rIns="0" bIns="0" numCol="1" anchor="b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2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0" tIns="0" rIns="0" bIns="0" numCol="1" anchor="b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2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</a:defRPr>
        </a:defPPr>
      </a:lstStyle>
    </a:lnDef>
  </a:objectDefaults>
  <a:extraClrSchemeLst>
    <a:extraClrScheme>
      <a:clrScheme name="landmachtNL1 1">
        <a:dk1>
          <a:srgbClr val="000000"/>
        </a:dk1>
        <a:lt1>
          <a:srgbClr val="FFFFFF"/>
        </a:lt1>
        <a:dk2>
          <a:srgbClr val="E17000"/>
        </a:dk2>
        <a:lt2>
          <a:srgbClr val="9ACCD4"/>
        </a:lt2>
        <a:accent1>
          <a:srgbClr val="2494C5"/>
        </a:accent1>
        <a:accent2>
          <a:srgbClr val="9ACCD4"/>
        </a:accent2>
        <a:accent3>
          <a:srgbClr val="FFFFFF"/>
        </a:accent3>
        <a:accent4>
          <a:srgbClr val="000000"/>
        </a:accent4>
        <a:accent5>
          <a:srgbClr val="ACC8DF"/>
        </a:accent5>
        <a:accent6>
          <a:srgbClr val="8BB9C0"/>
        </a:accent6>
        <a:hlink>
          <a:srgbClr val="004228"/>
        </a:hlink>
        <a:folHlink>
          <a:srgbClr val="E17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resentatie_COMMIT.potx" id="{98BDEAED-E876-4443-9E4E-E700AC3DA664}" vid="{02D72956-8971-48DC-93A5-3250106A32A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B8249957212E848867AD088CF575E63" ma:contentTypeVersion="3" ma:contentTypeDescription="Een nieuw document maken." ma:contentTypeScope="" ma:versionID="07f115766b6399a8729d2372fe298634">
  <xsd:schema xmlns:xsd="http://www.w3.org/2001/XMLSchema" xmlns:xs="http://www.w3.org/2001/XMLSchema" xmlns:p="http://schemas.microsoft.com/office/2006/metadata/properties" xmlns:ns2="3306382b-6b3a-4c07-9731-9836f6737bb1" targetNamespace="http://schemas.microsoft.com/office/2006/metadata/properties" ma:root="true" ma:fieldsID="950381ed53d489c2a72b9c87b7c171f9" ns2:_="">
    <xsd:import namespace="3306382b-6b3a-4c07-9731-9836f6737bb1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306382b-6b3a-4c07-9731-9836f6737bb1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7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F6B6AA4C-D2F6-4B7E-BB11-54324A6C0DC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C45F87F-9CEA-41B6-A3D5-401A4EAE768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306382b-6b3a-4c07-9731-9836f6737bb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8B3F972-CDEA-476E-9596-BFFF157F8A46}">
  <ds:schemaRefs>
    <ds:schemaRef ds:uri="http://schemas.microsoft.com/office/2006/documentManagement/types"/>
    <ds:schemaRef ds:uri="3306382b-6b3a-4c07-9731-9836f6737bb1"/>
    <ds:schemaRef ds:uri="http://purl.org/dc/elements/1.1/"/>
    <ds:schemaRef ds:uri="http://schemas.openxmlformats.org/package/2006/metadata/core-properties"/>
    <ds:schemaRef ds:uri="http://schemas.microsoft.com/office/infopath/2007/PartnerControls"/>
    <ds:schemaRef ds:uri="http://purl.org/dc/terms/"/>
    <ds:schemaRef ds:uri="http://schemas.microsoft.com/office/2006/metadata/propertie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Tijdelijk_bestand_Presentatie_DOSCO</Template>
  <TotalTime>0</TotalTime>
  <Words>3135</Words>
  <Application>Microsoft Office PowerPoint</Application>
  <PresentationFormat>Widescreen</PresentationFormat>
  <Paragraphs>1239</Paragraphs>
  <Slides>45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4" baseType="lpstr">
      <vt:lpstr>Arial</vt:lpstr>
      <vt:lpstr>Calibri</vt:lpstr>
      <vt:lpstr>Cambria Math</vt:lpstr>
      <vt:lpstr>Geneva</vt:lpstr>
      <vt:lpstr>Lucida Grande</vt:lpstr>
      <vt:lpstr>RijksoverheidSansText</vt:lpstr>
      <vt:lpstr>RijksoverheidSansWebText Bold</vt:lpstr>
      <vt:lpstr>Verdana</vt:lpstr>
      <vt:lpstr>Presentatie_CDC</vt:lpstr>
      <vt:lpstr>Statistiek: college 1a</vt:lpstr>
      <vt:lpstr>Coördinator statistiek 2024-2025 </vt:lpstr>
      <vt:lpstr>Docenten statistiek 2024-2025 </vt:lpstr>
      <vt:lpstr>Cursusdoelen</vt:lpstr>
      <vt:lpstr>Structuur van het vak</vt:lpstr>
      <vt:lpstr>Materiaal</vt:lpstr>
      <vt:lpstr>Wat is statistiek? </vt:lpstr>
      <vt:lpstr>Waarom statistiek in de MBW opleiding?</vt:lpstr>
      <vt:lpstr>Het Duitse tankprobleem</vt:lpstr>
      <vt:lpstr>Het Duitse tankprobleem</vt:lpstr>
      <vt:lpstr>Statistiek binnen de defensiecontext</vt:lpstr>
      <vt:lpstr>Wat behandelen we vandaag?</vt:lpstr>
      <vt:lpstr>Populaties en steekproeven</vt:lpstr>
      <vt:lpstr>Waarom gebruiken we steekproeven?</vt:lpstr>
      <vt:lpstr>Representativiteit en bias</vt:lpstr>
      <vt:lpstr>Datasets</vt:lpstr>
      <vt:lpstr>Dataset: jaarlijkse keuring van actieve militairen</vt:lpstr>
      <vt:lpstr>Meetniveaus van variabelen</vt:lpstr>
      <vt:lpstr>Voorbeelden van meetniveaus van variabelen</vt:lpstr>
      <vt:lpstr>Meetniveaus</vt:lpstr>
      <vt:lpstr>Wat zijn de meetniveaus van deze variabelen?</vt:lpstr>
      <vt:lpstr>Kwalitatieve en kwantitatieve variabelen</vt:lpstr>
      <vt:lpstr>Zijn deze variabelen kwalitatief of kwantitatief?</vt:lpstr>
      <vt:lpstr>Beschrijvende statistiek </vt:lpstr>
      <vt:lpstr>Gemiddelde: schietscores</vt:lpstr>
      <vt:lpstr>Mediaan: aantal missies</vt:lpstr>
      <vt:lpstr>Modus: rang</vt:lpstr>
      <vt:lpstr>Invloed van outliers op het gemiddelde</vt:lpstr>
      <vt:lpstr>Scheve verdelingen</vt:lpstr>
      <vt:lpstr>Samenvatting: centrale tendens</vt:lpstr>
      <vt:lpstr>Buijs: opgave 2.4</vt:lpstr>
      <vt:lpstr>Buijs: opgave 2.4</vt:lpstr>
      <vt:lpstr>Maten van spreiding </vt:lpstr>
      <vt:lpstr>Bereik </vt:lpstr>
      <vt:lpstr>Interkwartiele afstand</vt:lpstr>
      <vt:lpstr>Interkwartiele afstand</vt:lpstr>
      <vt:lpstr>Standaardafwijking</vt:lpstr>
      <vt:lpstr>Tussenstap: variantie</vt:lpstr>
      <vt:lpstr>Variantie</vt:lpstr>
      <vt:lpstr>Standaardafwijking</vt:lpstr>
      <vt:lpstr>Standaardafwijking</vt:lpstr>
      <vt:lpstr>Variantie en standaardafwijking: populatie vs. steekproef</vt:lpstr>
      <vt:lpstr>Wat is de standaardafwijking in de oefeningstijd (min) voor deze 10 militairen? </vt:lpstr>
      <vt:lpstr>Samenvatting</vt:lpstr>
      <vt:lpstr>Volgende keer</vt:lpstr>
    </vt:vector>
  </TitlesOfParts>
  <Company>Ministerie van Defensie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Marierose Heineken - van Dooren</dc:creator>
  <cp:lastModifiedBy>Blom, DAMP, Dr. ir., DOSCO/NLDA/FMW/CG MTW</cp:lastModifiedBy>
  <cp:revision>279</cp:revision>
  <dcterms:created xsi:type="dcterms:W3CDTF">2024-09-03T09:01:50Z</dcterms:created>
  <dcterms:modified xsi:type="dcterms:W3CDTF">2025-04-29T12:54:10Z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0x010100BB8249957212E848867AD088CF575E63</vt:lpwstr>
  </property>
  <property fmtid="{D5CDD505-2E9C-101B-9397-08002B2CF9AE}" pid="3" name="_dlc_DocIdItemGuid">
    <vt:lpwstr>03f25596-d423-4624-8408-d36f6c17f7ce</vt:lpwstr>
  </property>
  <property fmtid="{D5CDD505-2E9C-101B-9397-08002B2CF9AE}" pid="4" name="Rubricering">
    <vt:lpwstr/>
  </property>
  <property fmtid="{D5CDD505-2E9C-101B-9397-08002B2CF9AE}" pid="5" name="Type Document">
    <vt:lpwstr/>
  </property>
</Properties>
</file>